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52" r:id="rId1"/>
  </p:sldMasterIdLst>
  <p:sldIdLst>
    <p:sldId id="256" r:id="rId2"/>
    <p:sldId id="257" r:id="rId3"/>
    <p:sldId id="258" r:id="rId4"/>
    <p:sldId id="259" r:id="rId5"/>
    <p:sldId id="260" r:id="rId6"/>
    <p:sldId id="261" r:id="rId7"/>
    <p:sldId id="262" r:id="rId8"/>
    <p:sldId id="264" r:id="rId9"/>
    <p:sldId id="265" r:id="rId10"/>
    <p:sldId id="266" r:id="rId11"/>
    <p:sldId id="269" r:id="rId12"/>
    <p:sldId id="267" r:id="rId13"/>
    <p:sldId id="268" r:id="rId14"/>
    <p:sldId id="270" r:id="rId15"/>
    <p:sldId id="271" r:id="rId16"/>
    <p:sldId id="272"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8263"/>
    <p:restoredTop sz="94674"/>
  </p:normalViewPr>
  <p:slideViewPr>
    <p:cSldViewPr snapToGrid="0" snapToObjects="1">
      <p:cViewPr varScale="1">
        <p:scale>
          <a:sx n="61" d="100"/>
          <a:sy n="61" d="100"/>
        </p:scale>
        <p:origin x="240" y="15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1/17/17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96450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1/17/17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8413666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1/17/17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8165345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1/17/17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947347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smtClean="0"/>
              <a:pPr/>
              <a:t>1/17/17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52534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586B75A-687E-405C-8A0B-8D00578BA2C3}" type="datetimeFigureOut">
              <a:rPr lang="en-US" smtClean="0"/>
              <a:pPr/>
              <a:t>1/17/17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9975350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smtClean="0"/>
              <a:pPr/>
              <a:t>1/17/17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675599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586B75A-687E-405C-8A0B-8D00578BA2C3}" type="datetimeFigureOut">
              <a:rPr lang="en-US" smtClean="0"/>
              <a:pPr/>
              <a:t>1/17/17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8291360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5586B75A-687E-405C-8A0B-8D00578BA2C3}" type="datetimeFigureOut">
              <a:rPr lang="en-US" smtClean="0"/>
              <a:pPr/>
              <a:t>1/17/17</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68744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5586B75A-687E-405C-8A0B-8D00578BA2C3}" type="datetimeFigureOut">
              <a:rPr lang="en-US" smtClean="0"/>
              <a:pPr/>
              <a:t>1/17/17</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6355926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86B75A-687E-405C-8A0B-8D00578BA2C3}" type="datetimeFigureOut">
              <a:rPr lang="en-US" smtClean="0"/>
              <a:pPr/>
              <a:t>1/17/17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82278149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5586B75A-687E-405C-8A0B-8D00578BA2C3}" type="datetimeFigureOut">
              <a:rPr lang="en-US" smtClean="0"/>
              <a:pPr/>
              <a:t>1/17/17</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smtClean="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4177026"/>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 </a:t>
            </a:r>
            <a:endParaRPr lang="en-US" dirty="0"/>
          </a:p>
        </p:txBody>
      </p:sp>
      <p:sp>
        <p:nvSpPr>
          <p:cNvPr id="3" name="Subtitle 2"/>
          <p:cNvSpPr>
            <a:spLocks noGrp="1"/>
          </p:cNvSpPr>
          <p:nvPr>
            <p:ph type="subTitle" idx="1"/>
          </p:nvPr>
        </p:nvSpPr>
        <p:spPr/>
        <p:txBody>
          <a:bodyPr/>
          <a:lstStyle/>
          <a:p>
            <a:r>
              <a:rPr lang="en-US" dirty="0" smtClean="0"/>
              <a:t> </a:t>
            </a:r>
            <a:endParaRPr 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66814"/>
            <a:ext cx="9154111" cy="4250471"/>
          </a:xfrm>
          <a:prstGeom prst="rect">
            <a:avLst/>
          </a:prstGeom>
        </p:spPr>
      </p:pic>
      <p:sp>
        <p:nvSpPr>
          <p:cNvPr id="7" name="Rectangle 6"/>
          <p:cNvSpPr/>
          <p:nvPr/>
        </p:nvSpPr>
        <p:spPr>
          <a:xfrm>
            <a:off x="7111985" y="4796288"/>
            <a:ext cx="4432625" cy="923330"/>
          </a:xfrm>
          <a:prstGeom prst="rect">
            <a:avLst/>
          </a:prstGeom>
          <a:noFill/>
        </p:spPr>
        <p:txBody>
          <a:bodyPr wrap="none" lIns="91440" tIns="45720" rIns="91440" bIns="45720">
            <a:spAutoFit/>
          </a:bodyPr>
          <a:lstStyle/>
          <a:p>
            <a:pPr algn="ctr"/>
            <a:r>
              <a:rPr lang="en-US" sz="5400" b="0" cap="none" spc="0" dirty="0" smtClean="0">
                <a:ln w="0"/>
                <a:solidFill>
                  <a:schemeClr val="tx1">
                    <a:lumMod val="75000"/>
                    <a:lumOff val="25000"/>
                  </a:schemeClr>
                </a:solidFill>
                <a:effectLst>
                  <a:reflection blurRad="6350" stA="53000" endA="300" endPos="35500" dir="5400000" sy="-90000" algn="bl" rotWithShape="0"/>
                </a:effectLst>
              </a:rPr>
              <a:t>Marketing Plan</a:t>
            </a:r>
            <a:endParaRPr lang="en-US" sz="5400" b="0" cap="none" spc="0" dirty="0">
              <a:ln w="0"/>
              <a:solidFill>
                <a:schemeClr val="tx1">
                  <a:lumMod val="75000"/>
                  <a:lumOff val="25000"/>
                </a:schemeClr>
              </a:solidFill>
              <a:effectLst>
                <a:reflection blurRad="6350" stA="53000" endA="300" endPos="35500" dir="5400000" sy="-90000" algn="bl" rotWithShape="0"/>
              </a:effectLst>
            </a:endParaRPr>
          </a:p>
        </p:txBody>
      </p:sp>
    </p:spTree>
    <p:extLst>
      <p:ext uri="{BB962C8B-B14F-4D97-AF65-F5344CB8AC3E}">
        <p14:creationId xmlns:p14="http://schemas.microsoft.com/office/powerpoint/2010/main" val="18793336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1138159"/>
          </a:xfrm>
        </p:spPr>
        <p:txBody>
          <a:bodyPr/>
          <a:lstStyle/>
          <a:p>
            <a:r>
              <a:rPr lang="en-US" dirty="0" smtClean="0"/>
              <a:t>5. Marketing Initiatives</a:t>
            </a:r>
            <a:endParaRPr lang="en-US" dirty="0"/>
          </a:p>
        </p:txBody>
      </p:sp>
      <p:sp>
        <p:nvSpPr>
          <p:cNvPr id="5" name="Content Placeholder 4"/>
          <p:cNvSpPr>
            <a:spLocks noGrp="1"/>
          </p:cNvSpPr>
          <p:nvPr>
            <p:ph sz="half" idx="1"/>
          </p:nvPr>
        </p:nvSpPr>
        <p:spPr>
          <a:xfrm>
            <a:off x="1097278" y="1845734"/>
            <a:ext cx="7642685" cy="1684275"/>
          </a:xfrm>
        </p:spPr>
        <p:txBody>
          <a:bodyPr>
            <a:normAutofit fontScale="85000" lnSpcReduction="20000"/>
          </a:bodyPr>
          <a:lstStyle/>
          <a:p>
            <a:r>
              <a:rPr lang="en-US" sz="2800" b="1" dirty="0">
                <a:solidFill>
                  <a:schemeClr val="accent2"/>
                </a:solidFill>
              </a:rPr>
              <a:t>INITIATIVE 3</a:t>
            </a:r>
          </a:p>
          <a:p>
            <a:r>
              <a:rPr lang="en-US" dirty="0"/>
              <a:t>What key marketing initiatives will you need to undertake to help you reach the strategic objectives you identified in step 4? What individual tactics or activities will you use to complete each initiative? Depending on the maturity of your firm and  scope and complexity of your marketing plan, you should aim for 3-5 marketing initiatives, with no more than 10 activities for each. Remember, more does not equal better…</a:t>
            </a:r>
            <a:r>
              <a:rPr lang="en-US" i="1" dirty="0"/>
              <a:t>targeted and completed</a:t>
            </a:r>
            <a:r>
              <a:rPr lang="en-US" dirty="0"/>
              <a:t> equals better!</a:t>
            </a:r>
          </a:p>
          <a:p>
            <a:endParaRPr lang="en-US" dirty="0"/>
          </a:p>
        </p:txBody>
      </p:sp>
      <p:sp>
        <p:nvSpPr>
          <p:cNvPr id="6" name="Content Placeholder 5"/>
          <p:cNvSpPr>
            <a:spLocks noGrp="1"/>
          </p:cNvSpPr>
          <p:nvPr>
            <p:ph sz="half" idx="2"/>
          </p:nvPr>
        </p:nvSpPr>
        <p:spPr>
          <a:xfrm>
            <a:off x="8952614" y="1845735"/>
            <a:ext cx="2203065" cy="2896386"/>
          </a:xfrm>
          <a:solidFill>
            <a:schemeClr val="accent2">
              <a:lumMod val="40000"/>
              <a:lumOff val="60000"/>
            </a:schemeClr>
          </a:solidFill>
        </p:spPr>
        <p:txBody>
          <a:bodyPr>
            <a:normAutofit fontScale="85000" lnSpcReduction="20000"/>
          </a:bodyPr>
          <a:lstStyle/>
          <a:p>
            <a:pPr fontAlgn="t"/>
            <a:r>
              <a:rPr lang="en-US" b="1" dirty="0"/>
              <a:t>STRATEGIC OBJECTIVES ADDRESSED:</a:t>
            </a:r>
            <a:endParaRPr lang="en-US" dirty="0"/>
          </a:p>
          <a:p>
            <a:pPr fontAlgn="t"/>
            <a:r>
              <a:rPr lang="en-US" dirty="0"/>
              <a:t>Objective 1</a:t>
            </a:r>
          </a:p>
          <a:p>
            <a:pPr fontAlgn="t"/>
            <a:r>
              <a:rPr lang="en-US" dirty="0"/>
              <a:t>Objective 2</a:t>
            </a:r>
          </a:p>
          <a:p>
            <a:pPr fontAlgn="t"/>
            <a:r>
              <a:rPr lang="en-US" dirty="0"/>
              <a:t>Objective 3</a:t>
            </a:r>
          </a:p>
          <a:p>
            <a:endParaRPr lang="en-US" dirty="0"/>
          </a:p>
        </p:txBody>
      </p:sp>
      <p:sp>
        <p:nvSpPr>
          <p:cNvPr id="8" name="TextBox 7"/>
          <p:cNvSpPr txBox="1"/>
          <p:nvPr/>
        </p:nvSpPr>
        <p:spPr>
          <a:xfrm>
            <a:off x="8952614" y="4890977"/>
            <a:ext cx="2203065" cy="1477328"/>
          </a:xfrm>
          <a:prstGeom prst="rect">
            <a:avLst/>
          </a:prstGeom>
          <a:noFill/>
        </p:spPr>
        <p:txBody>
          <a:bodyPr wrap="square" rtlCol="0">
            <a:spAutoFit/>
          </a:bodyPr>
          <a:lstStyle/>
          <a:p>
            <a:r>
              <a:rPr lang="en-US" b="1">
                <a:solidFill>
                  <a:schemeClr val="accent2"/>
                </a:solidFill>
              </a:rPr>
              <a:t>HOW MUCH WILL THIS CONTRIBUTE TO REVENUE/PROFITABILITY?</a:t>
            </a:r>
          </a:p>
          <a:p>
            <a:endParaRPr lang="en-US" dirty="0"/>
          </a:p>
        </p:txBody>
      </p:sp>
      <p:graphicFrame>
        <p:nvGraphicFramePr>
          <p:cNvPr id="9" name="Table 8"/>
          <p:cNvGraphicFramePr>
            <a:graphicFrameLocks noGrp="1"/>
          </p:cNvGraphicFramePr>
          <p:nvPr>
            <p:extLst>
              <p:ext uri="{D42A27DB-BD31-4B8C-83A1-F6EECF244321}">
                <p14:modId xmlns:p14="http://schemas.microsoft.com/office/powerpoint/2010/main" val="1954053523"/>
              </p:ext>
            </p:extLst>
          </p:nvPr>
        </p:nvGraphicFramePr>
        <p:xfrm>
          <a:off x="1097277" y="3610817"/>
          <a:ext cx="7642685" cy="2560320"/>
        </p:xfrm>
        <a:graphic>
          <a:graphicData uri="http://schemas.openxmlformats.org/drawingml/2006/table">
            <a:tbl>
              <a:tblPr firstRow="1" bandRow="1">
                <a:tableStyleId>{5C22544A-7EE6-4342-B048-85BDC9FD1C3A}</a:tableStyleId>
              </a:tblPr>
              <a:tblGrid>
                <a:gridCol w="7642685"/>
              </a:tblGrid>
              <a:tr h="318977">
                <a:tc>
                  <a:txBody>
                    <a:bodyPr/>
                    <a:lstStyle/>
                    <a:p>
                      <a:r>
                        <a:rPr lang="en-US" dirty="0" smtClean="0"/>
                        <a:t>Tactics/Activities</a:t>
                      </a:r>
                      <a:endParaRPr lang="en-US" dirty="0"/>
                    </a:p>
                  </a:txBody>
                  <a:tcPr/>
                </a:tc>
              </a:tr>
              <a:tr h="0">
                <a:tc>
                  <a:txBody>
                    <a:bodyPr/>
                    <a:lstStyle/>
                    <a:p>
                      <a:endParaRPr lang="en-US" dirty="0"/>
                    </a:p>
                  </a:txBody>
                  <a:tcPr/>
                </a:tc>
              </a:tr>
              <a:tr h="318977">
                <a:tc>
                  <a:txBody>
                    <a:bodyPr/>
                    <a:lstStyle/>
                    <a:p>
                      <a:endParaRPr lang="en-US" dirty="0"/>
                    </a:p>
                  </a:txBody>
                  <a:tcPr/>
                </a:tc>
              </a:tr>
              <a:tr h="318977">
                <a:tc>
                  <a:txBody>
                    <a:bodyPr/>
                    <a:lstStyle/>
                    <a:p>
                      <a:endParaRPr lang="en-US" dirty="0"/>
                    </a:p>
                  </a:txBody>
                  <a:tcPr/>
                </a:tc>
              </a:tr>
              <a:tr h="318977">
                <a:tc>
                  <a:txBody>
                    <a:bodyPr/>
                    <a:lstStyle/>
                    <a:p>
                      <a:endParaRPr lang="en-US" dirty="0"/>
                    </a:p>
                  </a:txBody>
                  <a:tcPr/>
                </a:tc>
              </a:tr>
              <a:tr h="318977">
                <a:tc>
                  <a:txBody>
                    <a:bodyPr/>
                    <a:lstStyle/>
                    <a:p>
                      <a:endParaRPr lang="en-US" dirty="0"/>
                    </a:p>
                  </a:txBody>
                  <a:tcPr/>
                </a:tc>
              </a:tr>
              <a:tr h="318977">
                <a:tc>
                  <a:txBody>
                    <a:bodyPr/>
                    <a:lstStyle/>
                    <a:p>
                      <a:endParaRPr lang="en-US" dirty="0"/>
                    </a:p>
                  </a:txBody>
                  <a:tcPr/>
                </a:tc>
              </a:tr>
            </a:tbl>
          </a:graphicData>
        </a:graphic>
      </p:graphicFrame>
    </p:spTree>
    <p:extLst>
      <p:ext uri="{BB962C8B-B14F-4D97-AF65-F5344CB8AC3E}">
        <p14:creationId xmlns:p14="http://schemas.microsoft.com/office/powerpoint/2010/main" val="5073357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1138159"/>
          </a:xfrm>
        </p:spPr>
        <p:txBody>
          <a:bodyPr/>
          <a:lstStyle/>
          <a:p>
            <a:r>
              <a:rPr lang="en-US" dirty="0" smtClean="0"/>
              <a:t>5. Marketing Initiatives</a:t>
            </a:r>
            <a:endParaRPr lang="en-US" dirty="0"/>
          </a:p>
        </p:txBody>
      </p:sp>
      <p:sp>
        <p:nvSpPr>
          <p:cNvPr id="5" name="Content Placeholder 4"/>
          <p:cNvSpPr>
            <a:spLocks noGrp="1"/>
          </p:cNvSpPr>
          <p:nvPr>
            <p:ph sz="half" idx="1"/>
          </p:nvPr>
        </p:nvSpPr>
        <p:spPr>
          <a:xfrm>
            <a:off x="1097278" y="1845734"/>
            <a:ext cx="7642685" cy="1684275"/>
          </a:xfrm>
        </p:spPr>
        <p:txBody>
          <a:bodyPr>
            <a:normAutofit fontScale="85000" lnSpcReduction="20000"/>
          </a:bodyPr>
          <a:lstStyle/>
          <a:p>
            <a:r>
              <a:rPr lang="en-US" sz="2800" b="1" dirty="0">
                <a:solidFill>
                  <a:schemeClr val="accent2"/>
                </a:solidFill>
              </a:rPr>
              <a:t>INITIATIVE </a:t>
            </a:r>
            <a:r>
              <a:rPr lang="en-US" sz="2800" b="1" dirty="0" smtClean="0">
                <a:solidFill>
                  <a:schemeClr val="accent2"/>
                </a:solidFill>
              </a:rPr>
              <a:t>4</a:t>
            </a:r>
            <a:endParaRPr lang="en-US" sz="2800" b="1" dirty="0">
              <a:solidFill>
                <a:schemeClr val="accent2"/>
              </a:solidFill>
            </a:endParaRPr>
          </a:p>
          <a:p>
            <a:r>
              <a:rPr lang="en-US" dirty="0"/>
              <a:t>What key marketing initiatives will you need to undertake to help you reach the strategic objectives you identified in step 4? What individual tactics or activities will you use to complete each initiative? Depending on the maturity of your firm and  scope and complexity of your marketing plan, you should aim for 3-5 marketing initiatives, with no more than 10 activities for each. Remember, more does not equal better…</a:t>
            </a:r>
            <a:r>
              <a:rPr lang="en-US" i="1" dirty="0"/>
              <a:t>targeted and completed</a:t>
            </a:r>
            <a:r>
              <a:rPr lang="en-US" dirty="0"/>
              <a:t> equals better!</a:t>
            </a:r>
          </a:p>
          <a:p>
            <a:endParaRPr lang="en-US" dirty="0"/>
          </a:p>
        </p:txBody>
      </p:sp>
      <p:sp>
        <p:nvSpPr>
          <p:cNvPr id="6" name="Content Placeholder 5"/>
          <p:cNvSpPr>
            <a:spLocks noGrp="1"/>
          </p:cNvSpPr>
          <p:nvPr>
            <p:ph sz="half" idx="2"/>
          </p:nvPr>
        </p:nvSpPr>
        <p:spPr>
          <a:xfrm>
            <a:off x="8952614" y="1845735"/>
            <a:ext cx="2203065" cy="2896386"/>
          </a:xfrm>
          <a:solidFill>
            <a:schemeClr val="accent2">
              <a:lumMod val="40000"/>
              <a:lumOff val="60000"/>
            </a:schemeClr>
          </a:solidFill>
        </p:spPr>
        <p:txBody>
          <a:bodyPr>
            <a:normAutofit fontScale="85000" lnSpcReduction="20000"/>
          </a:bodyPr>
          <a:lstStyle/>
          <a:p>
            <a:pPr fontAlgn="t"/>
            <a:r>
              <a:rPr lang="en-US" b="1" dirty="0"/>
              <a:t>STRATEGIC OBJECTIVES ADDRESSED:</a:t>
            </a:r>
            <a:endParaRPr lang="en-US" dirty="0"/>
          </a:p>
          <a:p>
            <a:pPr fontAlgn="t"/>
            <a:r>
              <a:rPr lang="en-US" dirty="0"/>
              <a:t>Objective 1</a:t>
            </a:r>
          </a:p>
          <a:p>
            <a:pPr fontAlgn="t"/>
            <a:r>
              <a:rPr lang="en-US" dirty="0"/>
              <a:t>Objective 2</a:t>
            </a:r>
          </a:p>
          <a:p>
            <a:pPr fontAlgn="t"/>
            <a:r>
              <a:rPr lang="en-US" dirty="0"/>
              <a:t>Objective 3</a:t>
            </a:r>
          </a:p>
          <a:p>
            <a:endParaRPr lang="en-US" dirty="0"/>
          </a:p>
        </p:txBody>
      </p:sp>
      <p:sp>
        <p:nvSpPr>
          <p:cNvPr id="8" name="TextBox 7"/>
          <p:cNvSpPr txBox="1"/>
          <p:nvPr/>
        </p:nvSpPr>
        <p:spPr>
          <a:xfrm>
            <a:off x="8952614" y="4890977"/>
            <a:ext cx="2203065" cy="1477328"/>
          </a:xfrm>
          <a:prstGeom prst="rect">
            <a:avLst/>
          </a:prstGeom>
          <a:noFill/>
        </p:spPr>
        <p:txBody>
          <a:bodyPr wrap="square" rtlCol="0">
            <a:spAutoFit/>
          </a:bodyPr>
          <a:lstStyle/>
          <a:p>
            <a:r>
              <a:rPr lang="en-US" b="1">
                <a:solidFill>
                  <a:schemeClr val="accent2"/>
                </a:solidFill>
              </a:rPr>
              <a:t>HOW MUCH WILL THIS CONTRIBUTE TO REVENUE/PROFITABILITY?</a:t>
            </a:r>
          </a:p>
          <a:p>
            <a:endParaRPr lang="en-US" dirty="0"/>
          </a:p>
        </p:txBody>
      </p:sp>
      <p:graphicFrame>
        <p:nvGraphicFramePr>
          <p:cNvPr id="9" name="Table 8"/>
          <p:cNvGraphicFramePr>
            <a:graphicFrameLocks noGrp="1"/>
          </p:cNvGraphicFramePr>
          <p:nvPr>
            <p:extLst>
              <p:ext uri="{D42A27DB-BD31-4B8C-83A1-F6EECF244321}">
                <p14:modId xmlns:p14="http://schemas.microsoft.com/office/powerpoint/2010/main" val="1954053523"/>
              </p:ext>
            </p:extLst>
          </p:nvPr>
        </p:nvGraphicFramePr>
        <p:xfrm>
          <a:off x="1097277" y="3610817"/>
          <a:ext cx="7642685" cy="2560320"/>
        </p:xfrm>
        <a:graphic>
          <a:graphicData uri="http://schemas.openxmlformats.org/drawingml/2006/table">
            <a:tbl>
              <a:tblPr firstRow="1" bandRow="1">
                <a:tableStyleId>{5C22544A-7EE6-4342-B048-85BDC9FD1C3A}</a:tableStyleId>
              </a:tblPr>
              <a:tblGrid>
                <a:gridCol w="7642685"/>
              </a:tblGrid>
              <a:tr h="318977">
                <a:tc>
                  <a:txBody>
                    <a:bodyPr/>
                    <a:lstStyle/>
                    <a:p>
                      <a:r>
                        <a:rPr lang="en-US" dirty="0" smtClean="0"/>
                        <a:t>Tactics/Activities</a:t>
                      </a:r>
                      <a:endParaRPr lang="en-US" dirty="0"/>
                    </a:p>
                  </a:txBody>
                  <a:tcPr/>
                </a:tc>
              </a:tr>
              <a:tr h="0">
                <a:tc>
                  <a:txBody>
                    <a:bodyPr/>
                    <a:lstStyle/>
                    <a:p>
                      <a:endParaRPr lang="en-US" dirty="0"/>
                    </a:p>
                  </a:txBody>
                  <a:tcPr/>
                </a:tc>
              </a:tr>
              <a:tr h="318977">
                <a:tc>
                  <a:txBody>
                    <a:bodyPr/>
                    <a:lstStyle/>
                    <a:p>
                      <a:endParaRPr lang="en-US" dirty="0"/>
                    </a:p>
                  </a:txBody>
                  <a:tcPr/>
                </a:tc>
              </a:tr>
              <a:tr h="318977">
                <a:tc>
                  <a:txBody>
                    <a:bodyPr/>
                    <a:lstStyle/>
                    <a:p>
                      <a:endParaRPr lang="en-US" dirty="0"/>
                    </a:p>
                  </a:txBody>
                  <a:tcPr/>
                </a:tc>
              </a:tr>
              <a:tr h="318977">
                <a:tc>
                  <a:txBody>
                    <a:bodyPr/>
                    <a:lstStyle/>
                    <a:p>
                      <a:endParaRPr lang="en-US" dirty="0"/>
                    </a:p>
                  </a:txBody>
                  <a:tcPr/>
                </a:tc>
              </a:tr>
              <a:tr h="318977">
                <a:tc>
                  <a:txBody>
                    <a:bodyPr/>
                    <a:lstStyle/>
                    <a:p>
                      <a:endParaRPr lang="en-US" dirty="0"/>
                    </a:p>
                  </a:txBody>
                  <a:tcPr/>
                </a:tc>
              </a:tr>
              <a:tr h="318977">
                <a:tc>
                  <a:txBody>
                    <a:bodyPr/>
                    <a:lstStyle/>
                    <a:p>
                      <a:endParaRPr lang="en-US" dirty="0"/>
                    </a:p>
                  </a:txBody>
                  <a:tcPr/>
                </a:tc>
              </a:tr>
            </a:tbl>
          </a:graphicData>
        </a:graphic>
      </p:graphicFrame>
    </p:spTree>
    <p:extLst>
      <p:ext uri="{BB962C8B-B14F-4D97-AF65-F5344CB8AC3E}">
        <p14:creationId xmlns:p14="http://schemas.microsoft.com/office/powerpoint/2010/main" val="19889752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097280" y="286603"/>
            <a:ext cx="10058400" cy="627797"/>
          </a:xfrm>
        </p:spPr>
        <p:txBody>
          <a:bodyPr>
            <a:normAutofit fontScale="90000"/>
          </a:bodyPr>
          <a:lstStyle/>
          <a:p>
            <a:r>
              <a:rPr lang="en-US" dirty="0" smtClean="0"/>
              <a:t>6. Marketing Project Outline</a:t>
            </a:r>
            <a:endParaRPr lang="en-US" dirty="0"/>
          </a:p>
        </p:txBody>
      </p:sp>
      <p:sp>
        <p:nvSpPr>
          <p:cNvPr id="6" name="Vertical Text Placeholder 5"/>
          <p:cNvSpPr>
            <a:spLocks noGrp="1"/>
          </p:cNvSpPr>
          <p:nvPr>
            <p:ph type="body" orient="vert" idx="1"/>
          </p:nvPr>
        </p:nvSpPr>
        <p:spPr/>
        <p:txBody>
          <a:bodyPr/>
          <a:lstStyle/>
          <a:p>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1830679671"/>
              </p:ext>
            </p:extLst>
          </p:nvPr>
        </p:nvGraphicFramePr>
        <p:xfrm>
          <a:off x="1097280" y="914400"/>
          <a:ext cx="10058400" cy="4954698"/>
        </p:xfrm>
        <a:graphic>
          <a:graphicData uri="http://schemas.openxmlformats.org/drawingml/2006/table">
            <a:tbl>
              <a:tblPr firstRow="1" bandRow="1">
                <a:tableStyleId>{5C22544A-7EE6-4342-B048-85BDC9FD1C3A}</a:tableStyleId>
              </a:tblPr>
              <a:tblGrid>
                <a:gridCol w="2514600"/>
                <a:gridCol w="2514600"/>
                <a:gridCol w="2514600"/>
                <a:gridCol w="2514600"/>
              </a:tblGrid>
              <a:tr h="613216">
                <a:tc>
                  <a:txBody>
                    <a:bodyPr/>
                    <a:lstStyle/>
                    <a:p>
                      <a:r>
                        <a:rPr lang="en-US" dirty="0" smtClean="0"/>
                        <a:t>INITIATIVE / ACTIONS</a:t>
                      </a:r>
                      <a:endParaRPr lang="en-US" dirty="0"/>
                    </a:p>
                  </a:txBody>
                  <a:tcPr marL="87166" marR="87166"/>
                </a:tc>
                <a:tc>
                  <a:txBody>
                    <a:bodyPr/>
                    <a:lstStyle/>
                    <a:p>
                      <a:r>
                        <a:rPr lang="en-US" dirty="0" smtClean="0"/>
                        <a:t>BY WHO</a:t>
                      </a:r>
                      <a:endParaRPr lang="en-US" dirty="0"/>
                    </a:p>
                  </a:txBody>
                  <a:tcPr marL="87166" marR="87166"/>
                </a:tc>
                <a:tc>
                  <a:txBody>
                    <a:bodyPr/>
                    <a:lstStyle/>
                    <a:p>
                      <a:r>
                        <a:rPr lang="en-US" dirty="0" smtClean="0"/>
                        <a:t>BY WHEN</a:t>
                      </a:r>
                      <a:endParaRPr lang="en-US" dirty="0"/>
                    </a:p>
                  </a:txBody>
                  <a:tcPr marL="87166" marR="87166"/>
                </a:tc>
                <a:tc>
                  <a:txBody>
                    <a:bodyPr/>
                    <a:lstStyle/>
                    <a:p>
                      <a:r>
                        <a:rPr lang="en-US" dirty="0" smtClean="0"/>
                        <a:t>COST</a:t>
                      </a:r>
                      <a:endParaRPr lang="en-US" dirty="0"/>
                    </a:p>
                  </a:txBody>
                  <a:tcPr marL="87166" marR="87166"/>
                </a:tc>
              </a:tr>
              <a:tr h="613216">
                <a:tc gridSpan="4">
                  <a:txBody>
                    <a:bodyPr/>
                    <a:lstStyle/>
                    <a:p>
                      <a:r>
                        <a:rPr lang="en-US" b="1" dirty="0" smtClean="0">
                          <a:solidFill>
                            <a:srgbClr val="00A2E6"/>
                          </a:solidFill>
                        </a:rPr>
                        <a:t>INITIATIVE 1</a:t>
                      </a:r>
                      <a:endParaRPr lang="en-US" b="1" dirty="0">
                        <a:solidFill>
                          <a:srgbClr val="00A2E6"/>
                        </a:solidFill>
                      </a:endParaRPr>
                    </a:p>
                  </a:txBody>
                  <a:tcPr marL="87166" marR="87166"/>
                </a:tc>
                <a:tc hMerge="1">
                  <a:txBody>
                    <a:bodyPr/>
                    <a:lstStyle/>
                    <a:p>
                      <a:endParaRPr lang="en-US" dirty="0"/>
                    </a:p>
                  </a:txBody>
                  <a:tcPr/>
                </a:tc>
                <a:tc hMerge="1">
                  <a:txBody>
                    <a:bodyPr/>
                    <a:lstStyle/>
                    <a:p>
                      <a:endParaRPr lang="en-US" dirty="0"/>
                    </a:p>
                  </a:txBody>
                  <a:tcPr/>
                </a:tc>
                <a:tc hMerge="1">
                  <a:txBody>
                    <a:bodyPr/>
                    <a:lstStyle/>
                    <a:p>
                      <a:endParaRPr lang="en-US" b="1" dirty="0">
                        <a:solidFill>
                          <a:srgbClr val="00A2E6"/>
                        </a:solidFill>
                      </a:endParaRPr>
                    </a:p>
                  </a:txBody>
                  <a:tcPr/>
                </a:tc>
              </a:tr>
              <a:tr h="519175">
                <a:tc>
                  <a:txBody>
                    <a:bodyPr/>
                    <a:lstStyle/>
                    <a:p>
                      <a:r>
                        <a:rPr lang="en-US" sz="1200" dirty="0" smtClean="0">
                          <a:solidFill>
                            <a:schemeClr val="tx2">
                              <a:lumMod val="50000"/>
                              <a:lumOff val="50000"/>
                            </a:schemeClr>
                          </a:solidFill>
                        </a:rPr>
                        <a:t>Action 1-1</a:t>
                      </a:r>
                      <a:endParaRPr lang="en-US" sz="1200" dirty="0">
                        <a:solidFill>
                          <a:schemeClr val="tx2">
                            <a:lumMod val="50000"/>
                            <a:lumOff val="50000"/>
                          </a:schemeClr>
                        </a:solidFill>
                      </a:endParaRPr>
                    </a:p>
                  </a:txBody>
                  <a:tcPr marL="87166" marR="87166"/>
                </a:tc>
                <a:tc>
                  <a:txBody>
                    <a:bodyPr/>
                    <a:lstStyle/>
                    <a:p>
                      <a:r>
                        <a:rPr lang="en-US" sz="1200" dirty="0" smtClean="0">
                          <a:solidFill>
                            <a:schemeClr val="tx2">
                              <a:lumMod val="50000"/>
                              <a:lumOff val="50000"/>
                            </a:schemeClr>
                          </a:solidFill>
                        </a:rPr>
                        <a:t>Name</a:t>
                      </a:r>
                      <a:endParaRPr lang="en-US" sz="1200" dirty="0">
                        <a:solidFill>
                          <a:schemeClr val="tx2">
                            <a:lumMod val="50000"/>
                            <a:lumOff val="50000"/>
                          </a:schemeClr>
                        </a:solidFill>
                      </a:endParaRPr>
                    </a:p>
                  </a:txBody>
                  <a:tcPr marL="87166" marR="87166"/>
                </a:tc>
                <a:tc>
                  <a:txBody>
                    <a:bodyPr/>
                    <a:lstStyle/>
                    <a:p>
                      <a:r>
                        <a:rPr lang="en-US" sz="1200" dirty="0" smtClean="0">
                          <a:solidFill>
                            <a:schemeClr val="tx2">
                              <a:lumMod val="50000"/>
                              <a:lumOff val="50000"/>
                            </a:schemeClr>
                          </a:solidFill>
                        </a:rPr>
                        <a:t>Date</a:t>
                      </a:r>
                      <a:endParaRPr lang="en-US" sz="1200" dirty="0">
                        <a:solidFill>
                          <a:schemeClr val="tx2">
                            <a:lumMod val="50000"/>
                            <a:lumOff val="50000"/>
                          </a:schemeClr>
                        </a:solidFill>
                      </a:endParaRPr>
                    </a:p>
                  </a:txBody>
                  <a:tcPr marL="87166" marR="87166"/>
                </a:tc>
                <a:tc>
                  <a:txBody>
                    <a:bodyPr/>
                    <a:lstStyle/>
                    <a:p>
                      <a:r>
                        <a:rPr lang="en-US" sz="1200" dirty="0" smtClean="0">
                          <a:solidFill>
                            <a:schemeClr val="tx2">
                              <a:lumMod val="50000"/>
                              <a:lumOff val="50000"/>
                            </a:schemeClr>
                          </a:solidFill>
                        </a:rPr>
                        <a:t>$</a:t>
                      </a:r>
                      <a:endParaRPr lang="en-US" sz="1200" dirty="0">
                        <a:solidFill>
                          <a:schemeClr val="tx2">
                            <a:lumMod val="50000"/>
                            <a:lumOff val="50000"/>
                          </a:schemeClr>
                        </a:solidFill>
                      </a:endParaRPr>
                    </a:p>
                  </a:txBody>
                  <a:tcPr marL="87166" marR="87166"/>
                </a:tc>
              </a:tr>
              <a:tr h="519175">
                <a:tc>
                  <a:txBody>
                    <a:bodyPr/>
                    <a:lstStyle/>
                    <a:p>
                      <a:r>
                        <a:rPr lang="en-US" sz="1200" dirty="0" smtClean="0">
                          <a:solidFill>
                            <a:schemeClr val="tx2">
                              <a:lumMod val="50000"/>
                              <a:lumOff val="50000"/>
                            </a:schemeClr>
                          </a:solidFill>
                        </a:rPr>
                        <a:t>Action 1-2</a:t>
                      </a:r>
                      <a:endParaRPr lang="en-US" sz="1200" dirty="0">
                        <a:solidFill>
                          <a:schemeClr val="tx2">
                            <a:lumMod val="50000"/>
                            <a:lumOff val="50000"/>
                          </a:schemeClr>
                        </a:solidFill>
                      </a:endParaRPr>
                    </a:p>
                  </a:txBody>
                  <a:tcPr marL="87166" marR="87166"/>
                </a:tc>
                <a:tc>
                  <a:txBody>
                    <a:bodyPr/>
                    <a:lstStyle/>
                    <a:p>
                      <a:r>
                        <a:rPr lang="en-US" sz="1200" dirty="0" smtClean="0">
                          <a:solidFill>
                            <a:schemeClr val="tx2">
                              <a:lumMod val="50000"/>
                              <a:lumOff val="50000"/>
                            </a:schemeClr>
                          </a:solidFill>
                        </a:rPr>
                        <a:t>Name</a:t>
                      </a:r>
                      <a:endParaRPr lang="en-US" sz="1200" dirty="0">
                        <a:solidFill>
                          <a:schemeClr val="tx2">
                            <a:lumMod val="50000"/>
                            <a:lumOff val="50000"/>
                          </a:schemeClr>
                        </a:solidFill>
                      </a:endParaRPr>
                    </a:p>
                  </a:txBody>
                  <a:tcPr marL="87166" marR="87166"/>
                </a:tc>
                <a:tc>
                  <a:txBody>
                    <a:bodyPr/>
                    <a:lstStyle/>
                    <a:p>
                      <a:r>
                        <a:rPr lang="en-US" sz="1200" dirty="0" smtClean="0">
                          <a:solidFill>
                            <a:schemeClr val="tx2">
                              <a:lumMod val="50000"/>
                              <a:lumOff val="50000"/>
                            </a:schemeClr>
                          </a:solidFill>
                        </a:rPr>
                        <a:t>Date</a:t>
                      </a:r>
                      <a:endParaRPr lang="en-US" sz="1200" dirty="0">
                        <a:solidFill>
                          <a:schemeClr val="tx2">
                            <a:lumMod val="50000"/>
                            <a:lumOff val="50000"/>
                          </a:schemeClr>
                        </a:solidFill>
                      </a:endParaRPr>
                    </a:p>
                  </a:txBody>
                  <a:tcPr marL="87166" marR="87166"/>
                </a:tc>
                <a:tc>
                  <a:txBody>
                    <a:bodyPr/>
                    <a:lstStyle/>
                    <a:p>
                      <a:r>
                        <a:rPr lang="en-US" sz="1200" dirty="0" smtClean="0">
                          <a:solidFill>
                            <a:schemeClr val="tx2">
                              <a:lumMod val="50000"/>
                              <a:lumOff val="50000"/>
                            </a:schemeClr>
                          </a:solidFill>
                        </a:rPr>
                        <a:t>$</a:t>
                      </a:r>
                      <a:endParaRPr lang="en-US" sz="1200" dirty="0">
                        <a:solidFill>
                          <a:schemeClr val="tx2">
                            <a:lumMod val="50000"/>
                            <a:lumOff val="50000"/>
                          </a:schemeClr>
                        </a:solidFill>
                      </a:endParaRPr>
                    </a:p>
                  </a:txBody>
                  <a:tcPr marL="87166" marR="87166"/>
                </a:tc>
              </a:tr>
              <a:tr h="519175">
                <a:tc>
                  <a:txBody>
                    <a:bodyPr/>
                    <a:lstStyle/>
                    <a:p>
                      <a:r>
                        <a:rPr lang="en-US" sz="1200" dirty="0" smtClean="0">
                          <a:solidFill>
                            <a:schemeClr val="tx2">
                              <a:lumMod val="50000"/>
                              <a:lumOff val="50000"/>
                            </a:schemeClr>
                          </a:solidFill>
                        </a:rPr>
                        <a:t>Action 1-3</a:t>
                      </a:r>
                      <a:endParaRPr lang="en-US" sz="1200" dirty="0">
                        <a:solidFill>
                          <a:schemeClr val="tx2">
                            <a:lumMod val="50000"/>
                            <a:lumOff val="50000"/>
                          </a:schemeClr>
                        </a:solidFill>
                      </a:endParaRPr>
                    </a:p>
                  </a:txBody>
                  <a:tcPr marL="87166" marR="87166"/>
                </a:tc>
                <a:tc>
                  <a:txBody>
                    <a:bodyPr/>
                    <a:lstStyle/>
                    <a:p>
                      <a:r>
                        <a:rPr lang="en-US" sz="1200" dirty="0" smtClean="0">
                          <a:solidFill>
                            <a:schemeClr val="tx2">
                              <a:lumMod val="50000"/>
                              <a:lumOff val="50000"/>
                            </a:schemeClr>
                          </a:solidFill>
                        </a:rPr>
                        <a:t>Name</a:t>
                      </a:r>
                      <a:endParaRPr lang="en-US" sz="1200" dirty="0">
                        <a:solidFill>
                          <a:schemeClr val="tx2">
                            <a:lumMod val="50000"/>
                            <a:lumOff val="50000"/>
                          </a:schemeClr>
                        </a:solidFill>
                      </a:endParaRPr>
                    </a:p>
                  </a:txBody>
                  <a:tcPr marL="87166" marR="87166"/>
                </a:tc>
                <a:tc>
                  <a:txBody>
                    <a:bodyPr/>
                    <a:lstStyle/>
                    <a:p>
                      <a:r>
                        <a:rPr lang="en-US" sz="1200" dirty="0" smtClean="0">
                          <a:solidFill>
                            <a:schemeClr val="tx2">
                              <a:lumMod val="50000"/>
                              <a:lumOff val="50000"/>
                            </a:schemeClr>
                          </a:solidFill>
                        </a:rPr>
                        <a:t>Date</a:t>
                      </a:r>
                      <a:endParaRPr lang="en-US" sz="1200" dirty="0">
                        <a:solidFill>
                          <a:schemeClr val="tx2">
                            <a:lumMod val="50000"/>
                            <a:lumOff val="50000"/>
                          </a:schemeClr>
                        </a:solidFill>
                      </a:endParaRPr>
                    </a:p>
                  </a:txBody>
                  <a:tcPr marL="87166" marR="87166"/>
                </a:tc>
                <a:tc>
                  <a:txBody>
                    <a:bodyPr/>
                    <a:lstStyle/>
                    <a:p>
                      <a:r>
                        <a:rPr lang="en-US" sz="1200" dirty="0" smtClean="0">
                          <a:solidFill>
                            <a:schemeClr val="tx2">
                              <a:lumMod val="50000"/>
                              <a:lumOff val="50000"/>
                            </a:schemeClr>
                          </a:solidFill>
                        </a:rPr>
                        <a:t>$</a:t>
                      </a:r>
                      <a:endParaRPr lang="en-US" sz="1200" dirty="0">
                        <a:solidFill>
                          <a:schemeClr val="tx2">
                            <a:lumMod val="50000"/>
                            <a:lumOff val="50000"/>
                          </a:schemeClr>
                        </a:solidFill>
                      </a:endParaRPr>
                    </a:p>
                  </a:txBody>
                  <a:tcPr marL="87166" marR="87166"/>
                </a:tc>
              </a:tr>
              <a:tr h="613216">
                <a:tc gridSpan="4">
                  <a:txBody>
                    <a:bodyPr/>
                    <a:lstStyle/>
                    <a:p>
                      <a:r>
                        <a:rPr lang="en-US" b="1" dirty="0" smtClean="0">
                          <a:solidFill>
                            <a:srgbClr val="00A2E6"/>
                          </a:solidFill>
                        </a:rPr>
                        <a:t>INITIATIVE 2</a:t>
                      </a:r>
                      <a:endParaRPr lang="en-US" b="1" dirty="0">
                        <a:solidFill>
                          <a:srgbClr val="00A2E6"/>
                        </a:solidFill>
                      </a:endParaRPr>
                    </a:p>
                  </a:txBody>
                  <a:tcPr marL="87166" marR="87166"/>
                </a:tc>
                <a:tc hMerge="1">
                  <a:txBody>
                    <a:bodyPr/>
                    <a:lstStyle/>
                    <a:p>
                      <a:endParaRPr lang="en-US" dirty="0"/>
                    </a:p>
                  </a:txBody>
                  <a:tcPr/>
                </a:tc>
                <a:tc hMerge="1">
                  <a:txBody>
                    <a:bodyPr/>
                    <a:lstStyle/>
                    <a:p>
                      <a:endParaRPr lang="en-US" dirty="0"/>
                    </a:p>
                  </a:txBody>
                  <a:tcPr/>
                </a:tc>
                <a:tc hMerge="1">
                  <a:txBody>
                    <a:bodyPr/>
                    <a:lstStyle/>
                    <a:p>
                      <a:endParaRPr lang="en-US" b="1" dirty="0">
                        <a:solidFill>
                          <a:srgbClr val="00A2E6"/>
                        </a:solidFill>
                      </a:endParaRPr>
                    </a:p>
                  </a:txBody>
                  <a:tcPr/>
                </a:tc>
              </a:tr>
              <a:tr h="519175">
                <a:tc>
                  <a:txBody>
                    <a:bodyPr/>
                    <a:lstStyle/>
                    <a:p>
                      <a:r>
                        <a:rPr lang="en-US" sz="1200" dirty="0" smtClean="0">
                          <a:solidFill>
                            <a:srgbClr val="949494"/>
                          </a:solidFill>
                        </a:rPr>
                        <a:t>Action 2-1</a:t>
                      </a:r>
                      <a:endParaRPr lang="en-US" sz="1200" dirty="0">
                        <a:solidFill>
                          <a:srgbClr val="949494"/>
                        </a:solidFill>
                      </a:endParaRPr>
                    </a:p>
                  </a:txBody>
                  <a:tcPr marL="87166" marR="87166"/>
                </a:tc>
                <a:tc>
                  <a:txBody>
                    <a:bodyPr/>
                    <a:lstStyle/>
                    <a:p>
                      <a:r>
                        <a:rPr lang="en-US" sz="1200" dirty="0" smtClean="0">
                          <a:solidFill>
                            <a:srgbClr val="949494"/>
                          </a:solidFill>
                        </a:rPr>
                        <a:t>Name</a:t>
                      </a:r>
                      <a:endParaRPr lang="en-US" sz="1200" dirty="0">
                        <a:solidFill>
                          <a:srgbClr val="949494"/>
                        </a:solidFill>
                      </a:endParaRPr>
                    </a:p>
                  </a:txBody>
                  <a:tcPr marL="87166" marR="87166"/>
                </a:tc>
                <a:tc>
                  <a:txBody>
                    <a:bodyPr/>
                    <a:lstStyle/>
                    <a:p>
                      <a:r>
                        <a:rPr lang="en-US" sz="1200" dirty="0" smtClean="0">
                          <a:solidFill>
                            <a:srgbClr val="949494"/>
                          </a:solidFill>
                        </a:rPr>
                        <a:t>Date</a:t>
                      </a:r>
                      <a:endParaRPr lang="en-US" sz="1200" dirty="0">
                        <a:solidFill>
                          <a:srgbClr val="949494"/>
                        </a:solidFill>
                      </a:endParaRPr>
                    </a:p>
                  </a:txBody>
                  <a:tcPr marL="87166" marR="87166"/>
                </a:tc>
                <a:tc>
                  <a:txBody>
                    <a:bodyPr/>
                    <a:lstStyle/>
                    <a:p>
                      <a:r>
                        <a:rPr lang="en-US" sz="1200" dirty="0" smtClean="0">
                          <a:solidFill>
                            <a:srgbClr val="949494"/>
                          </a:solidFill>
                        </a:rPr>
                        <a:t>$</a:t>
                      </a:r>
                      <a:endParaRPr lang="en-US" sz="1200" dirty="0">
                        <a:solidFill>
                          <a:srgbClr val="949494"/>
                        </a:solidFill>
                      </a:endParaRPr>
                    </a:p>
                  </a:txBody>
                  <a:tcPr marL="87166" marR="87166"/>
                </a:tc>
              </a:tr>
              <a:tr h="519175">
                <a:tc>
                  <a:txBody>
                    <a:bodyPr/>
                    <a:lstStyle/>
                    <a:p>
                      <a:r>
                        <a:rPr lang="en-US" sz="1200" dirty="0" smtClean="0">
                          <a:solidFill>
                            <a:srgbClr val="949494"/>
                          </a:solidFill>
                        </a:rPr>
                        <a:t>Action 2-2</a:t>
                      </a:r>
                      <a:endParaRPr lang="en-US" sz="1200" dirty="0">
                        <a:solidFill>
                          <a:srgbClr val="949494"/>
                        </a:solidFill>
                      </a:endParaRPr>
                    </a:p>
                  </a:txBody>
                  <a:tcPr marL="87166" marR="87166"/>
                </a:tc>
                <a:tc>
                  <a:txBody>
                    <a:bodyPr/>
                    <a:lstStyle/>
                    <a:p>
                      <a:r>
                        <a:rPr lang="en-US" sz="1200" dirty="0" smtClean="0">
                          <a:solidFill>
                            <a:srgbClr val="949494"/>
                          </a:solidFill>
                        </a:rPr>
                        <a:t>Name</a:t>
                      </a:r>
                      <a:endParaRPr lang="en-US" sz="1200" dirty="0">
                        <a:solidFill>
                          <a:srgbClr val="949494"/>
                        </a:solidFill>
                      </a:endParaRPr>
                    </a:p>
                  </a:txBody>
                  <a:tcPr marL="87166" marR="87166"/>
                </a:tc>
                <a:tc>
                  <a:txBody>
                    <a:bodyPr/>
                    <a:lstStyle/>
                    <a:p>
                      <a:r>
                        <a:rPr lang="en-US" sz="1200" dirty="0" smtClean="0">
                          <a:solidFill>
                            <a:srgbClr val="949494"/>
                          </a:solidFill>
                        </a:rPr>
                        <a:t>Date</a:t>
                      </a:r>
                      <a:endParaRPr lang="en-US" sz="1200" dirty="0">
                        <a:solidFill>
                          <a:srgbClr val="949494"/>
                        </a:solidFill>
                      </a:endParaRPr>
                    </a:p>
                  </a:txBody>
                  <a:tcPr marL="87166" marR="87166"/>
                </a:tc>
                <a:tc>
                  <a:txBody>
                    <a:bodyPr/>
                    <a:lstStyle/>
                    <a:p>
                      <a:r>
                        <a:rPr lang="en-US" sz="1200" dirty="0" smtClean="0">
                          <a:solidFill>
                            <a:srgbClr val="949494"/>
                          </a:solidFill>
                        </a:rPr>
                        <a:t>$</a:t>
                      </a:r>
                      <a:endParaRPr lang="en-US" sz="1200" dirty="0">
                        <a:solidFill>
                          <a:srgbClr val="949494"/>
                        </a:solidFill>
                      </a:endParaRPr>
                    </a:p>
                  </a:txBody>
                  <a:tcPr marL="87166" marR="87166"/>
                </a:tc>
              </a:tr>
              <a:tr h="519175">
                <a:tc>
                  <a:txBody>
                    <a:bodyPr/>
                    <a:lstStyle/>
                    <a:p>
                      <a:r>
                        <a:rPr lang="en-US" sz="1200" dirty="0" smtClean="0">
                          <a:solidFill>
                            <a:srgbClr val="949494"/>
                          </a:solidFill>
                        </a:rPr>
                        <a:t>Action 2-3</a:t>
                      </a:r>
                      <a:endParaRPr lang="en-US" sz="1200" dirty="0">
                        <a:solidFill>
                          <a:srgbClr val="949494"/>
                        </a:solidFill>
                      </a:endParaRPr>
                    </a:p>
                  </a:txBody>
                  <a:tcPr marL="87166" marR="87166"/>
                </a:tc>
                <a:tc>
                  <a:txBody>
                    <a:bodyPr/>
                    <a:lstStyle/>
                    <a:p>
                      <a:r>
                        <a:rPr lang="en-US" sz="1200" dirty="0" smtClean="0">
                          <a:solidFill>
                            <a:srgbClr val="949494"/>
                          </a:solidFill>
                        </a:rPr>
                        <a:t>Name</a:t>
                      </a:r>
                      <a:endParaRPr lang="en-US" sz="1200" dirty="0">
                        <a:solidFill>
                          <a:srgbClr val="949494"/>
                        </a:solidFill>
                      </a:endParaRPr>
                    </a:p>
                  </a:txBody>
                  <a:tcPr marL="87166" marR="87166"/>
                </a:tc>
                <a:tc>
                  <a:txBody>
                    <a:bodyPr/>
                    <a:lstStyle/>
                    <a:p>
                      <a:r>
                        <a:rPr lang="en-US" sz="1200" dirty="0" smtClean="0">
                          <a:solidFill>
                            <a:srgbClr val="949494"/>
                          </a:solidFill>
                        </a:rPr>
                        <a:t>Date</a:t>
                      </a:r>
                      <a:endParaRPr lang="en-US" sz="1200" dirty="0">
                        <a:solidFill>
                          <a:srgbClr val="949494"/>
                        </a:solidFill>
                      </a:endParaRPr>
                    </a:p>
                  </a:txBody>
                  <a:tcPr marL="87166" marR="87166"/>
                </a:tc>
                <a:tc>
                  <a:txBody>
                    <a:bodyPr/>
                    <a:lstStyle/>
                    <a:p>
                      <a:r>
                        <a:rPr lang="en-US" sz="1200" dirty="0" smtClean="0">
                          <a:solidFill>
                            <a:srgbClr val="949494"/>
                          </a:solidFill>
                        </a:rPr>
                        <a:t>$</a:t>
                      </a:r>
                      <a:endParaRPr lang="en-US" sz="1200" dirty="0">
                        <a:solidFill>
                          <a:srgbClr val="949494"/>
                        </a:solidFill>
                      </a:endParaRPr>
                    </a:p>
                  </a:txBody>
                  <a:tcPr marL="87166" marR="87166"/>
                </a:tc>
              </a:tr>
            </a:tbl>
          </a:graphicData>
        </a:graphic>
      </p:graphicFrame>
    </p:spTree>
    <p:extLst>
      <p:ext uri="{BB962C8B-B14F-4D97-AF65-F5344CB8AC3E}">
        <p14:creationId xmlns:p14="http://schemas.microsoft.com/office/powerpoint/2010/main" val="6530384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097280" y="286603"/>
            <a:ext cx="10058400" cy="627797"/>
          </a:xfrm>
        </p:spPr>
        <p:txBody>
          <a:bodyPr>
            <a:normAutofit fontScale="90000"/>
          </a:bodyPr>
          <a:lstStyle/>
          <a:p>
            <a:r>
              <a:rPr lang="en-US" dirty="0" smtClean="0"/>
              <a:t>6. Marketing Project Outline</a:t>
            </a:r>
            <a:endParaRPr lang="en-US" dirty="0"/>
          </a:p>
        </p:txBody>
      </p:sp>
      <p:sp>
        <p:nvSpPr>
          <p:cNvPr id="6" name="Vertical Text Placeholder 5"/>
          <p:cNvSpPr>
            <a:spLocks noGrp="1"/>
          </p:cNvSpPr>
          <p:nvPr>
            <p:ph type="body" orient="vert" idx="1"/>
          </p:nvPr>
        </p:nvSpPr>
        <p:spPr/>
        <p:txBody>
          <a:bodyPr/>
          <a:lstStyle/>
          <a:p>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277834244"/>
              </p:ext>
            </p:extLst>
          </p:nvPr>
        </p:nvGraphicFramePr>
        <p:xfrm>
          <a:off x="1097280" y="914400"/>
          <a:ext cx="10058400" cy="4954698"/>
        </p:xfrm>
        <a:graphic>
          <a:graphicData uri="http://schemas.openxmlformats.org/drawingml/2006/table">
            <a:tbl>
              <a:tblPr firstRow="1" bandRow="1">
                <a:tableStyleId>{5C22544A-7EE6-4342-B048-85BDC9FD1C3A}</a:tableStyleId>
              </a:tblPr>
              <a:tblGrid>
                <a:gridCol w="2514600"/>
                <a:gridCol w="2514600"/>
                <a:gridCol w="2514600"/>
                <a:gridCol w="2514600"/>
              </a:tblGrid>
              <a:tr h="613216">
                <a:tc>
                  <a:txBody>
                    <a:bodyPr/>
                    <a:lstStyle/>
                    <a:p>
                      <a:r>
                        <a:rPr lang="en-US" dirty="0" smtClean="0"/>
                        <a:t>INITIATIVE / ACTIONS</a:t>
                      </a:r>
                      <a:endParaRPr lang="en-US" dirty="0"/>
                    </a:p>
                  </a:txBody>
                  <a:tcPr marL="87166" marR="87166"/>
                </a:tc>
                <a:tc>
                  <a:txBody>
                    <a:bodyPr/>
                    <a:lstStyle/>
                    <a:p>
                      <a:r>
                        <a:rPr lang="en-US" dirty="0" smtClean="0"/>
                        <a:t>BY WHO</a:t>
                      </a:r>
                      <a:endParaRPr lang="en-US" dirty="0"/>
                    </a:p>
                  </a:txBody>
                  <a:tcPr marL="87166" marR="87166"/>
                </a:tc>
                <a:tc>
                  <a:txBody>
                    <a:bodyPr/>
                    <a:lstStyle/>
                    <a:p>
                      <a:r>
                        <a:rPr lang="en-US" dirty="0" smtClean="0"/>
                        <a:t>BY WHEN</a:t>
                      </a:r>
                      <a:endParaRPr lang="en-US" dirty="0"/>
                    </a:p>
                  </a:txBody>
                  <a:tcPr marL="87166" marR="87166"/>
                </a:tc>
                <a:tc>
                  <a:txBody>
                    <a:bodyPr/>
                    <a:lstStyle/>
                    <a:p>
                      <a:r>
                        <a:rPr lang="en-US" dirty="0" smtClean="0"/>
                        <a:t>COST</a:t>
                      </a:r>
                      <a:endParaRPr lang="en-US" dirty="0"/>
                    </a:p>
                  </a:txBody>
                  <a:tcPr marL="87166" marR="87166"/>
                </a:tc>
              </a:tr>
              <a:tr h="613216">
                <a:tc gridSpan="4">
                  <a:txBody>
                    <a:bodyPr/>
                    <a:lstStyle/>
                    <a:p>
                      <a:r>
                        <a:rPr lang="en-US" b="1" dirty="0" smtClean="0">
                          <a:solidFill>
                            <a:srgbClr val="00A2E6"/>
                          </a:solidFill>
                        </a:rPr>
                        <a:t>INITIATIVE </a:t>
                      </a:r>
                      <a:r>
                        <a:rPr lang="en-US" b="1" dirty="0" smtClean="0">
                          <a:solidFill>
                            <a:srgbClr val="00A2E6"/>
                          </a:solidFill>
                        </a:rPr>
                        <a:t>3</a:t>
                      </a:r>
                      <a:endParaRPr lang="en-US" b="1" dirty="0">
                        <a:solidFill>
                          <a:srgbClr val="00A2E6"/>
                        </a:solidFill>
                      </a:endParaRPr>
                    </a:p>
                  </a:txBody>
                  <a:tcPr marL="87166" marR="87166"/>
                </a:tc>
                <a:tc hMerge="1">
                  <a:txBody>
                    <a:bodyPr/>
                    <a:lstStyle/>
                    <a:p>
                      <a:endParaRPr lang="en-US" dirty="0"/>
                    </a:p>
                  </a:txBody>
                  <a:tcPr/>
                </a:tc>
                <a:tc hMerge="1">
                  <a:txBody>
                    <a:bodyPr/>
                    <a:lstStyle/>
                    <a:p>
                      <a:endParaRPr lang="en-US" dirty="0"/>
                    </a:p>
                  </a:txBody>
                  <a:tcPr/>
                </a:tc>
                <a:tc hMerge="1">
                  <a:txBody>
                    <a:bodyPr/>
                    <a:lstStyle/>
                    <a:p>
                      <a:endParaRPr lang="en-US" b="1" dirty="0">
                        <a:solidFill>
                          <a:srgbClr val="00A2E6"/>
                        </a:solidFill>
                      </a:endParaRPr>
                    </a:p>
                  </a:txBody>
                  <a:tcPr/>
                </a:tc>
              </a:tr>
              <a:tr h="519175">
                <a:tc>
                  <a:txBody>
                    <a:bodyPr/>
                    <a:lstStyle/>
                    <a:p>
                      <a:r>
                        <a:rPr lang="en-US" sz="1200" dirty="0" smtClean="0">
                          <a:solidFill>
                            <a:schemeClr val="tx2">
                              <a:lumMod val="50000"/>
                              <a:lumOff val="50000"/>
                            </a:schemeClr>
                          </a:solidFill>
                        </a:rPr>
                        <a:t>Action 1-1</a:t>
                      </a:r>
                      <a:endParaRPr lang="en-US" sz="1200" dirty="0">
                        <a:solidFill>
                          <a:schemeClr val="tx2">
                            <a:lumMod val="50000"/>
                            <a:lumOff val="50000"/>
                          </a:schemeClr>
                        </a:solidFill>
                      </a:endParaRPr>
                    </a:p>
                  </a:txBody>
                  <a:tcPr marL="87166" marR="87166"/>
                </a:tc>
                <a:tc>
                  <a:txBody>
                    <a:bodyPr/>
                    <a:lstStyle/>
                    <a:p>
                      <a:r>
                        <a:rPr lang="en-US" sz="1200" dirty="0" smtClean="0">
                          <a:solidFill>
                            <a:schemeClr val="tx2">
                              <a:lumMod val="50000"/>
                              <a:lumOff val="50000"/>
                            </a:schemeClr>
                          </a:solidFill>
                        </a:rPr>
                        <a:t>Name</a:t>
                      </a:r>
                      <a:endParaRPr lang="en-US" sz="1200" dirty="0">
                        <a:solidFill>
                          <a:schemeClr val="tx2">
                            <a:lumMod val="50000"/>
                            <a:lumOff val="50000"/>
                          </a:schemeClr>
                        </a:solidFill>
                      </a:endParaRPr>
                    </a:p>
                  </a:txBody>
                  <a:tcPr marL="87166" marR="87166"/>
                </a:tc>
                <a:tc>
                  <a:txBody>
                    <a:bodyPr/>
                    <a:lstStyle/>
                    <a:p>
                      <a:r>
                        <a:rPr lang="en-US" sz="1200" dirty="0" smtClean="0">
                          <a:solidFill>
                            <a:schemeClr val="tx2">
                              <a:lumMod val="50000"/>
                              <a:lumOff val="50000"/>
                            </a:schemeClr>
                          </a:solidFill>
                        </a:rPr>
                        <a:t>Date</a:t>
                      </a:r>
                      <a:endParaRPr lang="en-US" sz="1200" dirty="0">
                        <a:solidFill>
                          <a:schemeClr val="tx2">
                            <a:lumMod val="50000"/>
                            <a:lumOff val="50000"/>
                          </a:schemeClr>
                        </a:solidFill>
                      </a:endParaRPr>
                    </a:p>
                  </a:txBody>
                  <a:tcPr marL="87166" marR="87166"/>
                </a:tc>
                <a:tc>
                  <a:txBody>
                    <a:bodyPr/>
                    <a:lstStyle/>
                    <a:p>
                      <a:r>
                        <a:rPr lang="en-US" sz="1200" dirty="0" smtClean="0">
                          <a:solidFill>
                            <a:schemeClr val="tx2">
                              <a:lumMod val="50000"/>
                              <a:lumOff val="50000"/>
                            </a:schemeClr>
                          </a:solidFill>
                        </a:rPr>
                        <a:t>$</a:t>
                      </a:r>
                      <a:endParaRPr lang="en-US" sz="1200" dirty="0">
                        <a:solidFill>
                          <a:schemeClr val="tx2">
                            <a:lumMod val="50000"/>
                            <a:lumOff val="50000"/>
                          </a:schemeClr>
                        </a:solidFill>
                      </a:endParaRPr>
                    </a:p>
                  </a:txBody>
                  <a:tcPr marL="87166" marR="87166"/>
                </a:tc>
              </a:tr>
              <a:tr h="519175">
                <a:tc>
                  <a:txBody>
                    <a:bodyPr/>
                    <a:lstStyle/>
                    <a:p>
                      <a:r>
                        <a:rPr lang="en-US" sz="1200" dirty="0" smtClean="0">
                          <a:solidFill>
                            <a:schemeClr val="tx2">
                              <a:lumMod val="50000"/>
                              <a:lumOff val="50000"/>
                            </a:schemeClr>
                          </a:solidFill>
                        </a:rPr>
                        <a:t>Action 1-2</a:t>
                      </a:r>
                      <a:endParaRPr lang="en-US" sz="1200" dirty="0">
                        <a:solidFill>
                          <a:schemeClr val="tx2">
                            <a:lumMod val="50000"/>
                            <a:lumOff val="50000"/>
                          </a:schemeClr>
                        </a:solidFill>
                      </a:endParaRPr>
                    </a:p>
                  </a:txBody>
                  <a:tcPr marL="87166" marR="87166"/>
                </a:tc>
                <a:tc>
                  <a:txBody>
                    <a:bodyPr/>
                    <a:lstStyle/>
                    <a:p>
                      <a:r>
                        <a:rPr lang="en-US" sz="1200" dirty="0" smtClean="0">
                          <a:solidFill>
                            <a:schemeClr val="tx2">
                              <a:lumMod val="50000"/>
                              <a:lumOff val="50000"/>
                            </a:schemeClr>
                          </a:solidFill>
                        </a:rPr>
                        <a:t>Name</a:t>
                      </a:r>
                      <a:endParaRPr lang="en-US" sz="1200" dirty="0">
                        <a:solidFill>
                          <a:schemeClr val="tx2">
                            <a:lumMod val="50000"/>
                            <a:lumOff val="50000"/>
                          </a:schemeClr>
                        </a:solidFill>
                      </a:endParaRPr>
                    </a:p>
                  </a:txBody>
                  <a:tcPr marL="87166" marR="87166"/>
                </a:tc>
                <a:tc>
                  <a:txBody>
                    <a:bodyPr/>
                    <a:lstStyle/>
                    <a:p>
                      <a:r>
                        <a:rPr lang="en-US" sz="1200" dirty="0" smtClean="0">
                          <a:solidFill>
                            <a:schemeClr val="tx2">
                              <a:lumMod val="50000"/>
                              <a:lumOff val="50000"/>
                            </a:schemeClr>
                          </a:solidFill>
                        </a:rPr>
                        <a:t>Date</a:t>
                      </a:r>
                      <a:endParaRPr lang="en-US" sz="1200" dirty="0">
                        <a:solidFill>
                          <a:schemeClr val="tx2">
                            <a:lumMod val="50000"/>
                            <a:lumOff val="50000"/>
                          </a:schemeClr>
                        </a:solidFill>
                      </a:endParaRPr>
                    </a:p>
                  </a:txBody>
                  <a:tcPr marL="87166" marR="87166"/>
                </a:tc>
                <a:tc>
                  <a:txBody>
                    <a:bodyPr/>
                    <a:lstStyle/>
                    <a:p>
                      <a:r>
                        <a:rPr lang="en-US" sz="1200" dirty="0" smtClean="0">
                          <a:solidFill>
                            <a:schemeClr val="tx2">
                              <a:lumMod val="50000"/>
                              <a:lumOff val="50000"/>
                            </a:schemeClr>
                          </a:solidFill>
                        </a:rPr>
                        <a:t>$</a:t>
                      </a:r>
                      <a:endParaRPr lang="en-US" sz="1200" dirty="0">
                        <a:solidFill>
                          <a:schemeClr val="tx2">
                            <a:lumMod val="50000"/>
                            <a:lumOff val="50000"/>
                          </a:schemeClr>
                        </a:solidFill>
                      </a:endParaRPr>
                    </a:p>
                  </a:txBody>
                  <a:tcPr marL="87166" marR="87166"/>
                </a:tc>
              </a:tr>
              <a:tr h="519175">
                <a:tc>
                  <a:txBody>
                    <a:bodyPr/>
                    <a:lstStyle/>
                    <a:p>
                      <a:r>
                        <a:rPr lang="en-US" sz="1200" dirty="0" smtClean="0">
                          <a:solidFill>
                            <a:schemeClr val="tx2">
                              <a:lumMod val="50000"/>
                              <a:lumOff val="50000"/>
                            </a:schemeClr>
                          </a:solidFill>
                        </a:rPr>
                        <a:t>Action 1-3</a:t>
                      </a:r>
                      <a:endParaRPr lang="en-US" sz="1200" dirty="0">
                        <a:solidFill>
                          <a:schemeClr val="tx2">
                            <a:lumMod val="50000"/>
                            <a:lumOff val="50000"/>
                          </a:schemeClr>
                        </a:solidFill>
                      </a:endParaRPr>
                    </a:p>
                  </a:txBody>
                  <a:tcPr marL="87166" marR="87166"/>
                </a:tc>
                <a:tc>
                  <a:txBody>
                    <a:bodyPr/>
                    <a:lstStyle/>
                    <a:p>
                      <a:r>
                        <a:rPr lang="en-US" sz="1200" dirty="0" smtClean="0">
                          <a:solidFill>
                            <a:schemeClr val="tx2">
                              <a:lumMod val="50000"/>
                              <a:lumOff val="50000"/>
                            </a:schemeClr>
                          </a:solidFill>
                        </a:rPr>
                        <a:t>Name</a:t>
                      </a:r>
                      <a:endParaRPr lang="en-US" sz="1200" dirty="0">
                        <a:solidFill>
                          <a:schemeClr val="tx2">
                            <a:lumMod val="50000"/>
                            <a:lumOff val="50000"/>
                          </a:schemeClr>
                        </a:solidFill>
                      </a:endParaRPr>
                    </a:p>
                  </a:txBody>
                  <a:tcPr marL="87166" marR="87166"/>
                </a:tc>
                <a:tc>
                  <a:txBody>
                    <a:bodyPr/>
                    <a:lstStyle/>
                    <a:p>
                      <a:r>
                        <a:rPr lang="en-US" sz="1200" dirty="0" smtClean="0">
                          <a:solidFill>
                            <a:schemeClr val="tx2">
                              <a:lumMod val="50000"/>
                              <a:lumOff val="50000"/>
                            </a:schemeClr>
                          </a:solidFill>
                        </a:rPr>
                        <a:t>Date</a:t>
                      </a:r>
                      <a:endParaRPr lang="en-US" sz="1200" dirty="0">
                        <a:solidFill>
                          <a:schemeClr val="tx2">
                            <a:lumMod val="50000"/>
                            <a:lumOff val="50000"/>
                          </a:schemeClr>
                        </a:solidFill>
                      </a:endParaRPr>
                    </a:p>
                  </a:txBody>
                  <a:tcPr marL="87166" marR="87166"/>
                </a:tc>
                <a:tc>
                  <a:txBody>
                    <a:bodyPr/>
                    <a:lstStyle/>
                    <a:p>
                      <a:r>
                        <a:rPr lang="en-US" sz="1200" dirty="0" smtClean="0">
                          <a:solidFill>
                            <a:schemeClr val="tx2">
                              <a:lumMod val="50000"/>
                              <a:lumOff val="50000"/>
                            </a:schemeClr>
                          </a:solidFill>
                        </a:rPr>
                        <a:t>$</a:t>
                      </a:r>
                      <a:endParaRPr lang="en-US" sz="1200" dirty="0">
                        <a:solidFill>
                          <a:schemeClr val="tx2">
                            <a:lumMod val="50000"/>
                            <a:lumOff val="50000"/>
                          </a:schemeClr>
                        </a:solidFill>
                      </a:endParaRPr>
                    </a:p>
                  </a:txBody>
                  <a:tcPr marL="87166" marR="87166"/>
                </a:tc>
              </a:tr>
              <a:tr h="613216">
                <a:tc gridSpan="4">
                  <a:txBody>
                    <a:bodyPr/>
                    <a:lstStyle/>
                    <a:p>
                      <a:r>
                        <a:rPr lang="en-US" b="1" dirty="0" smtClean="0">
                          <a:solidFill>
                            <a:srgbClr val="00A2E6"/>
                          </a:solidFill>
                        </a:rPr>
                        <a:t>INITIATIVE </a:t>
                      </a:r>
                      <a:r>
                        <a:rPr lang="en-US" b="1" dirty="0" smtClean="0">
                          <a:solidFill>
                            <a:srgbClr val="00A2E6"/>
                          </a:solidFill>
                        </a:rPr>
                        <a:t>4</a:t>
                      </a:r>
                      <a:endParaRPr lang="en-US" b="1" dirty="0">
                        <a:solidFill>
                          <a:srgbClr val="00A2E6"/>
                        </a:solidFill>
                      </a:endParaRPr>
                    </a:p>
                  </a:txBody>
                  <a:tcPr marL="87166" marR="87166"/>
                </a:tc>
                <a:tc hMerge="1">
                  <a:txBody>
                    <a:bodyPr/>
                    <a:lstStyle/>
                    <a:p>
                      <a:endParaRPr lang="en-US" dirty="0"/>
                    </a:p>
                  </a:txBody>
                  <a:tcPr/>
                </a:tc>
                <a:tc hMerge="1">
                  <a:txBody>
                    <a:bodyPr/>
                    <a:lstStyle/>
                    <a:p>
                      <a:endParaRPr lang="en-US" dirty="0"/>
                    </a:p>
                  </a:txBody>
                  <a:tcPr/>
                </a:tc>
                <a:tc hMerge="1">
                  <a:txBody>
                    <a:bodyPr/>
                    <a:lstStyle/>
                    <a:p>
                      <a:endParaRPr lang="en-US" b="1" dirty="0">
                        <a:solidFill>
                          <a:srgbClr val="00A2E6"/>
                        </a:solidFill>
                      </a:endParaRPr>
                    </a:p>
                  </a:txBody>
                  <a:tcPr/>
                </a:tc>
              </a:tr>
              <a:tr h="519175">
                <a:tc>
                  <a:txBody>
                    <a:bodyPr/>
                    <a:lstStyle/>
                    <a:p>
                      <a:r>
                        <a:rPr lang="en-US" sz="1200" dirty="0" smtClean="0">
                          <a:solidFill>
                            <a:srgbClr val="949494"/>
                          </a:solidFill>
                        </a:rPr>
                        <a:t>Action 2-1</a:t>
                      </a:r>
                      <a:endParaRPr lang="en-US" sz="1200" dirty="0">
                        <a:solidFill>
                          <a:srgbClr val="949494"/>
                        </a:solidFill>
                      </a:endParaRPr>
                    </a:p>
                  </a:txBody>
                  <a:tcPr marL="87166" marR="87166"/>
                </a:tc>
                <a:tc>
                  <a:txBody>
                    <a:bodyPr/>
                    <a:lstStyle/>
                    <a:p>
                      <a:r>
                        <a:rPr lang="en-US" sz="1200" dirty="0" smtClean="0">
                          <a:solidFill>
                            <a:srgbClr val="949494"/>
                          </a:solidFill>
                        </a:rPr>
                        <a:t>Name</a:t>
                      </a:r>
                      <a:endParaRPr lang="en-US" sz="1200" dirty="0">
                        <a:solidFill>
                          <a:srgbClr val="949494"/>
                        </a:solidFill>
                      </a:endParaRPr>
                    </a:p>
                  </a:txBody>
                  <a:tcPr marL="87166" marR="87166"/>
                </a:tc>
                <a:tc>
                  <a:txBody>
                    <a:bodyPr/>
                    <a:lstStyle/>
                    <a:p>
                      <a:r>
                        <a:rPr lang="en-US" sz="1200" dirty="0" smtClean="0">
                          <a:solidFill>
                            <a:srgbClr val="949494"/>
                          </a:solidFill>
                        </a:rPr>
                        <a:t>Date</a:t>
                      </a:r>
                      <a:endParaRPr lang="en-US" sz="1200" dirty="0">
                        <a:solidFill>
                          <a:srgbClr val="949494"/>
                        </a:solidFill>
                      </a:endParaRPr>
                    </a:p>
                  </a:txBody>
                  <a:tcPr marL="87166" marR="87166"/>
                </a:tc>
                <a:tc>
                  <a:txBody>
                    <a:bodyPr/>
                    <a:lstStyle/>
                    <a:p>
                      <a:r>
                        <a:rPr lang="en-US" sz="1200" dirty="0" smtClean="0">
                          <a:solidFill>
                            <a:srgbClr val="949494"/>
                          </a:solidFill>
                        </a:rPr>
                        <a:t>$</a:t>
                      </a:r>
                      <a:endParaRPr lang="en-US" sz="1200" dirty="0">
                        <a:solidFill>
                          <a:srgbClr val="949494"/>
                        </a:solidFill>
                      </a:endParaRPr>
                    </a:p>
                  </a:txBody>
                  <a:tcPr marL="87166" marR="87166"/>
                </a:tc>
              </a:tr>
              <a:tr h="519175">
                <a:tc>
                  <a:txBody>
                    <a:bodyPr/>
                    <a:lstStyle/>
                    <a:p>
                      <a:r>
                        <a:rPr lang="en-US" sz="1200" dirty="0" smtClean="0">
                          <a:solidFill>
                            <a:srgbClr val="949494"/>
                          </a:solidFill>
                        </a:rPr>
                        <a:t>Action 2-2</a:t>
                      </a:r>
                      <a:endParaRPr lang="en-US" sz="1200" dirty="0">
                        <a:solidFill>
                          <a:srgbClr val="949494"/>
                        </a:solidFill>
                      </a:endParaRPr>
                    </a:p>
                  </a:txBody>
                  <a:tcPr marL="87166" marR="87166"/>
                </a:tc>
                <a:tc>
                  <a:txBody>
                    <a:bodyPr/>
                    <a:lstStyle/>
                    <a:p>
                      <a:r>
                        <a:rPr lang="en-US" sz="1200" dirty="0" smtClean="0">
                          <a:solidFill>
                            <a:srgbClr val="949494"/>
                          </a:solidFill>
                        </a:rPr>
                        <a:t>Name</a:t>
                      </a:r>
                      <a:endParaRPr lang="en-US" sz="1200" dirty="0">
                        <a:solidFill>
                          <a:srgbClr val="949494"/>
                        </a:solidFill>
                      </a:endParaRPr>
                    </a:p>
                  </a:txBody>
                  <a:tcPr marL="87166" marR="87166"/>
                </a:tc>
                <a:tc>
                  <a:txBody>
                    <a:bodyPr/>
                    <a:lstStyle/>
                    <a:p>
                      <a:r>
                        <a:rPr lang="en-US" sz="1200" dirty="0" smtClean="0">
                          <a:solidFill>
                            <a:srgbClr val="949494"/>
                          </a:solidFill>
                        </a:rPr>
                        <a:t>Date</a:t>
                      </a:r>
                      <a:endParaRPr lang="en-US" sz="1200" dirty="0">
                        <a:solidFill>
                          <a:srgbClr val="949494"/>
                        </a:solidFill>
                      </a:endParaRPr>
                    </a:p>
                  </a:txBody>
                  <a:tcPr marL="87166" marR="87166"/>
                </a:tc>
                <a:tc>
                  <a:txBody>
                    <a:bodyPr/>
                    <a:lstStyle/>
                    <a:p>
                      <a:r>
                        <a:rPr lang="en-US" sz="1200" dirty="0" smtClean="0">
                          <a:solidFill>
                            <a:srgbClr val="949494"/>
                          </a:solidFill>
                        </a:rPr>
                        <a:t>$</a:t>
                      </a:r>
                      <a:endParaRPr lang="en-US" sz="1200" dirty="0">
                        <a:solidFill>
                          <a:srgbClr val="949494"/>
                        </a:solidFill>
                      </a:endParaRPr>
                    </a:p>
                  </a:txBody>
                  <a:tcPr marL="87166" marR="87166"/>
                </a:tc>
              </a:tr>
              <a:tr h="519175">
                <a:tc>
                  <a:txBody>
                    <a:bodyPr/>
                    <a:lstStyle/>
                    <a:p>
                      <a:r>
                        <a:rPr lang="en-US" sz="1200" dirty="0" smtClean="0">
                          <a:solidFill>
                            <a:srgbClr val="949494"/>
                          </a:solidFill>
                        </a:rPr>
                        <a:t>Action 2-3</a:t>
                      </a:r>
                      <a:endParaRPr lang="en-US" sz="1200" dirty="0">
                        <a:solidFill>
                          <a:srgbClr val="949494"/>
                        </a:solidFill>
                      </a:endParaRPr>
                    </a:p>
                  </a:txBody>
                  <a:tcPr marL="87166" marR="87166"/>
                </a:tc>
                <a:tc>
                  <a:txBody>
                    <a:bodyPr/>
                    <a:lstStyle/>
                    <a:p>
                      <a:r>
                        <a:rPr lang="en-US" sz="1200" dirty="0" smtClean="0">
                          <a:solidFill>
                            <a:srgbClr val="949494"/>
                          </a:solidFill>
                        </a:rPr>
                        <a:t>Name</a:t>
                      </a:r>
                      <a:endParaRPr lang="en-US" sz="1200" dirty="0">
                        <a:solidFill>
                          <a:srgbClr val="949494"/>
                        </a:solidFill>
                      </a:endParaRPr>
                    </a:p>
                  </a:txBody>
                  <a:tcPr marL="87166" marR="87166"/>
                </a:tc>
                <a:tc>
                  <a:txBody>
                    <a:bodyPr/>
                    <a:lstStyle/>
                    <a:p>
                      <a:r>
                        <a:rPr lang="en-US" sz="1200" dirty="0" smtClean="0">
                          <a:solidFill>
                            <a:srgbClr val="949494"/>
                          </a:solidFill>
                        </a:rPr>
                        <a:t>Date</a:t>
                      </a:r>
                      <a:endParaRPr lang="en-US" sz="1200" dirty="0">
                        <a:solidFill>
                          <a:srgbClr val="949494"/>
                        </a:solidFill>
                      </a:endParaRPr>
                    </a:p>
                  </a:txBody>
                  <a:tcPr marL="87166" marR="87166"/>
                </a:tc>
                <a:tc>
                  <a:txBody>
                    <a:bodyPr/>
                    <a:lstStyle/>
                    <a:p>
                      <a:r>
                        <a:rPr lang="en-US" sz="1200" dirty="0" smtClean="0">
                          <a:solidFill>
                            <a:srgbClr val="949494"/>
                          </a:solidFill>
                        </a:rPr>
                        <a:t>$</a:t>
                      </a:r>
                      <a:endParaRPr lang="en-US" sz="1200" dirty="0">
                        <a:solidFill>
                          <a:srgbClr val="949494"/>
                        </a:solidFill>
                      </a:endParaRPr>
                    </a:p>
                  </a:txBody>
                  <a:tcPr marL="87166" marR="87166"/>
                </a:tc>
              </a:tr>
            </a:tbl>
          </a:graphicData>
        </a:graphic>
      </p:graphicFrame>
    </p:spTree>
    <p:extLst>
      <p:ext uri="{BB962C8B-B14F-4D97-AF65-F5344CB8AC3E}">
        <p14:creationId xmlns:p14="http://schemas.microsoft.com/office/powerpoint/2010/main" val="15504816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712857"/>
          </a:xfrm>
        </p:spPr>
        <p:txBody>
          <a:bodyPr>
            <a:normAutofit fontScale="90000"/>
          </a:bodyPr>
          <a:lstStyle/>
          <a:p>
            <a:r>
              <a:rPr lang="en-US" dirty="0" smtClean="0"/>
              <a:t>7. Budget</a:t>
            </a:r>
            <a:endParaRPr lang="en-US" dirty="0"/>
          </a:p>
        </p:txBody>
      </p:sp>
      <p:sp>
        <p:nvSpPr>
          <p:cNvPr id="3" name="Vertical Text Placeholder 2"/>
          <p:cNvSpPr>
            <a:spLocks noGrp="1"/>
          </p:cNvSpPr>
          <p:nvPr>
            <p:ph type="body" orient="vert" idx="1"/>
          </p:nvPr>
        </p:nvSpPr>
        <p:spPr/>
        <p:txBody>
          <a:bodyPr/>
          <a:lstStyle/>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492111612"/>
              </p:ext>
            </p:extLst>
          </p:nvPr>
        </p:nvGraphicFramePr>
        <p:xfrm>
          <a:off x="1097280" y="1187498"/>
          <a:ext cx="10058400" cy="4959829"/>
        </p:xfrm>
        <a:graphic>
          <a:graphicData uri="http://schemas.openxmlformats.org/drawingml/2006/table">
            <a:tbl>
              <a:tblPr firstRow="1" bandRow="1">
                <a:tableStyleId>{5C22544A-7EE6-4342-B048-85BDC9FD1C3A}</a:tableStyleId>
              </a:tblPr>
              <a:tblGrid>
                <a:gridCol w="5835148"/>
                <a:gridCol w="2275367"/>
                <a:gridCol w="1947885"/>
              </a:tblGrid>
              <a:tr h="617107">
                <a:tc>
                  <a:txBody>
                    <a:bodyPr/>
                    <a:lstStyle/>
                    <a:p>
                      <a:r>
                        <a:rPr lang="en-US" dirty="0" smtClean="0"/>
                        <a:t>INITIATIVE</a:t>
                      </a:r>
                      <a:r>
                        <a:rPr lang="en-US" baseline="0" dirty="0" smtClean="0"/>
                        <a:t> </a:t>
                      </a:r>
                    </a:p>
                    <a:p>
                      <a:r>
                        <a:rPr lang="en-US" b="0" i="1" baseline="0" dirty="0" smtClean="0"/>
                        <a:t>(roll up costs for associated actions)</a:t>
                      </a:r>
                      <a:endParaRPr lang="en-US" b="0" i="1" dirty="0"/>
                    </a:p>
                  </a:txBody>
                  <a:tcPr/>
                </a:tc>
                <a:tc>
                  <a:txBody>
                    <a:bodyPr/>
                    <a:lstStyle/>
                    <a:p>
                      <a:r>
                        <a:rPr lang="en-US" dirty="0" smtClean="0"/>
                        <a:t>HOW</a:t>
                      </a:r>
                      <a:r>
                        <a:rPr lang="en-US" baseline="0" dirty="0" smtClean="0"/>
                        <a:t> MUCH</a:t>
                      </a:r>
                      <a:endParaRPr lang="en-US" dirty="0"/>
                    </a:p>
                  </a:txBody>
                  <a:tcPr/>
                </a:tc>
                <a:tc>
                  <a:txBody>
                    <a:bodyPr/>
                    <a:lstStyle/>
                    <a:p>
                      <a:r>
                        <a:rPr lang="en-US" dirty="0" smtClean="0"/>
                        <a:t>WHEN</a:t>
                      </a:r>
                      <a:endParaRPr lang="en-US" dirty="0"/>
                    </a:p>
                  </a:txBody>
                  <a:tcPr/>
                </a:tc>
              </a:tr>
              <a:tr h="617107">
                <a:tc gridSpan="3">
                  <a:txBody>
                    <a:bodyPr/>
                    <a:lstStyle/>
                    <a:p>
                      <a:endParaRPr lang="en-US" sz="1400" b="1" dirty="0">
                        <a:solidFill>
                          <a:srgbClr val="00A2E6"/>
                        </a:solidFill>
                      </a:endParaRPr>
                    </a:p>
                  </a:txBody>
                  <a:tcPr/>
                </a:tc>
                <a:tc hMerge="1">
                  <a:txBody>
                    <a:bodyPr/>
                    <a:lstStyle/>
                    <a:p>
                      <a:endParaRPr lang="en-US"/>
                    </a:p>
                  </a:txBody>
                  <a:tcPr/>
                </a:tc>
                <a:tc hMerge="1">
                  <a:txBody>
                    <a:bodyPr/>
                    <a:lstStyle/>
                    <a:p>
                      <a:endParaRPr lang="en-US"/>
                    </a:p>
                  </a:txBody>
                  <a:tcPr/>
                </a:tc>
              </a:tr>
              <a:tr h="617107">
                <a:tc>
                  <a:txBody>
                    <a:bodyPr/>
                    <a:lstStyle/>
                    <a:p>
                      <a:r>
                        <a:rPr lang="en-US" sz="1600" b="1" dirty="0" smtClean="0">
                          <a:solidFill>
                            <a:srgbClr val="00A2E6"/>
                          </a:solidFill>
                        </a:rPr>
                        <a:t>INITIATIVE 1</a:t>
                      </a:r>
                      <a:endParaRPr lang="en-US" sz="1600" b="1" dirty="0">
                        <a:solidFill>
                          <a:srgbClr val="00A2E6"/>
                        </a:solidFill>
                      </a:endParaRPr>
                    </a:p>
                  </a:txBody>
                  <a:tcPr/>
                </a:tc>
                <a:tc>
                  <a:txBody>
                    <a:bodyPr/>
                    <a:lstStyle/>
                    <a:p>
                      <a:r>
                        <a:rPr lang="en-US" sz="1200" dirty="0" smtClean="0">
                          <a:solidFill>
                            <a:schemeClr val="tx2">
                              <a:lumMod val="50000"/>
                              <a:lumOff val="50000"/>
                            </a:schemeClr>
                          </a:solidFill>
                        </a:rPr>
                        <a:t>$</a:t>
                      </a:r>
                      <a:endParaRPr lang="en-US" sz="1200" dirty="0">
                        <a:solidFill>
                          <a:schemeClr val="tx2">
                            <a:lumMod val="50000"/>
                            <a:lumOff val="50000"/>
                          </a:schemeClr>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solidFill>
                            <a:srgbClr val="949494"/>
                          </a:solidFill>
                        </a:rPr>
                        <a:t>Est. Spend Date</a:t>
                      </a:r>
                    </a:p>
                  </a:txBody>
                  <a:tcPr/>
                </a:tc>
              </a:tr>
              <a:tr h="617107">
                <a:tc>
                  <a:txBody>
                    <a:bodyPr/>
                    <a:lstStyle/>
                    <a:p>
                      <a:r>
                        <a:rPr lang="en-US" sz="1600" b="1" dirty="0" smtClean="0">
                          <a:solidFill>
                            <a:srgbClr val="00A2E6"/>
                          </a:solidFill>
                        </a:rPr>
                        <a:t>INITIATIVE 2</a:t>
                      </a:r>
                      <a:endParaRPr lang="en-US" sz="1600" b="1" dirty="0">
                        <a:solidFill>
                          <a:srgbClr val="00A2E6"/>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solidFill>
                            <a:schemeClr val="tx2">
                              <a:lumMod val="50000"/>
                              <a:lumOff val="50000"/>
                            </a:schemeClr>
                          </a:solidFill>
                        </a:rPr>
                        <a: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solidFill>
                            <a:srgbClr val="949494"/>
                          </a:solidFill>
                        </a:rPr>
                        <a:t>Est. Spend Date</a:t>
                      </a:r>
                    </a:p>
                  </a:txBody>
                  <a:tcPr/>
                </a:tc>
              </a:tr>
              <a:tr h="617107">
                <a:tc>
                  <a:txBody>
                    <a:bodyPr/>
                    <a:lstStyle/>
                    <a:p>
                      <a:r>
                        <a:rPr lang="en-US" sz="1600" b="1" dirty="0" smtClean="0">
                          <a:solidFill>
                            <a:srgbClr val="00A2E6"/>
                          </a:solidFill>
                        </a:rPr>
                        <a:t>INITIATIVE 3</a:t>
                      </a:r>
                      <a:endParaRPr lang="en-US" sz="1600" b="1" dirty="0">
                        <a:solidFill>
                          <a:srgbClr val="00A2E6"/>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solidFill>
                            <a:schemeClr val="tx2">
                              <a:lumMod val="50000"/>
                              <a:lumOff val="50000"/>
                            </a:schemeClr>
                          </a:solidFill>
                        </a:rPr>
                        <a: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solidFill>
                            <a:srgbClr val="949494"/>
                          </a:solidFill>
                        </a:rPr>
                        <a:t>Est. Spend Date</a:t>
                      </a:r>
                    </a:p>
                  </a:txBody>
                  <a:tcPr/>
                </a:tc>
              </a:tr>
              <a:tr h="617107">
                <a:tc>
                  <a:txBody>
                    <a:bodyPr/>
                    <a:lstStyle/>
                    <a:p>
                      <a:r>
                        <a:rPr lang="en-US" sz="1600" b="1" dirty="0" smtClean="0">
                          <a:solidFill>
                            <a:srgbClr val="00A2E6"/>
                          </a:solidFill>
                        </a:rPr>
                        <a:t>INITIATIVE 4</a:t>
                      </a:r>
                      <a:endParaRPr lang="en-US" sz="1600" b="1" dirty="0">
                        <a:solidFill>
                          <a:srgbClr val="00A2E6"/>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solidFill>
                            <a:schemeClr val="tx2">
                              <a:lumMod val="50000"/>
                              <a:lumOff val="50000"/>
                            </a:schemeClr>
                          </a:solidFill>
                        </a:rPr>
                        <a: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solidFill>
                            <a:srgbClr val="949494"/>
                          </a:solidFill>
                        </a:rPr>
                        <a:t>Est. Spend Date</a:t>
                      </a:r>
                    </a:p>
                  </a:txBody>
                  <a:tcPr/>
                </a:tc>
              </a:tr>
              <a:tr h="617107">
                <a:tc>
                  <a:txBody>
                    <a:bodyPr/>
                    <a:lstStyle/>
                    <a:p>
                      <a:r>
                        <a:rPr lang="en-US" sz="1600" b="1" dirty="0" smtClean="0">
                          <a:solidFill>
                            <a:srgbClr val="00A2E6"/>
                          </a:solidFill>
                        </a:rPr>
                        <a:t>INITIATIVE 5</a:t>
                      </a:r>
                      <a:endParaRPr lang="en-US" sz="1600" b="1" dirty="0">
                        <a:solidFill>
                          <a:srgbClr val="00A2E6"/>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solidFill>
                            <a:schemeClr val="tx2">
                              <a:lumMod val="50000"/>
                              <a:lumOff val="50000"/>
                            </a:schemeClr>
                          </a:solidFill>
                        </a:rPr>
                        <a: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solidFill>
                            <a:srgbClr val="949494"/>
                          </a:solidFill>
                        </a:rPr>
                        <a:t>Est. Spend Date</a:t>
                      </a:r>
                    </a:p>
                  </a:txBody>
                  <a:tcPr/>
                </a:tc>
              </a:tr>
              <a:tr h="617107">
                <a:tc>
                  <a:txBody>
                    <a:bodyPr/>
                    <a:lstStyle/>
                    <a:p>
                      <a:pPr algn="r"/>
                      <a:r>
                        <a:rPr lang="en-US" sz="2000" b="1" smtClean="0">
                          <a:solidFill>
                            <a:srgbClr val="949494"/>
                          </a:solidFill>
                        </a:rPr>
                        <a:t>TOTAL</a:t>
                      </a:r>
                      <a:endParaRPr lang="en-US" sz="1600" b="1" dirty="0">
                        <a:solidFill>
                          <a:srgbClr val="949494"/>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smtClean="0">
                          <a:solidFill>
                            <a:schemeClr val="tx2">
                              <a:lumMod val="50000"/>
                              <a:lumOff val="50000"/>
                            </a:schemeClr>
                          </a:solidFill>
                        </a:rPr>
                        <a:t>$</a:t>
                      </a:r>
                    </a:p>
                  </a:txBody>
                  <a:tcPr/>
                </a:tc>
                <a:tc>
                  <a:txBody>
                    <a:bodyPr/>
                    <a:lstStyle/>
                    <a:p>
                      <a:endParaRPr lang="en-US"/>
                    </a:p>
                  </a:txBody>
                  <a:tcPr/>
                </a:tc>
              </a:tr>
            </a:tbl>
          </a:graphicData>
        </a:graphic>
      </p:graphicFrame>
    </p:spTree>
    <p:extLst>
      <p:ext uri="{BB962C8B-B14F-4D97-AF65-F5344CB8AC3E}">
        <p14:creationId xmlns:p14="http://schemas.microsoft.com/office/powerpoint/2010/main" val="8361945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914400" y="287338"/>
            <a:ext cx="11277600" cy="776287"/>
          </a:xfrm>
        </p:spPr>
        <p:txBody>
          <a:bodyPr/>
          <a:lstStyle/>
          <a:p>
            <a:r>
              <a:rPr lang="en-US" dirty="0" smtClean="0"/>
              <a:t>8. Success Metrics</a:t>
            </a:r>
            <a:endParaRPr lang="en-US" dirty="0"/>
          </a:p>
        </p:txBody>
      </p:sp>
      <p:sp>
        <p:nvSpPr>
          <p:cNvPr id="4" name="TextBox 3"/>
          <p:cNvSpPr txBox="1"/>
          <p:nvPr/>
        </p:nvSpPr>
        <p:spPr>
          <a:xfrm>
            <a:off x="680485" y="1063625"/>
            <a:ext cx="11057860" cy="1200329"/>
          </a:xfrm>
          <a:prstGeom prst="rect">
            <a:avLst/>
          </a:prstGeom>
          <a:noFill/>
        </p:spPr>
        <p:txBody>
          <a:bodyPr wrap="square" rtlCol="0">
            <a:spAutoFit/>
          </a:bodyPr>
          <a:lstStyle/>
          <a:p>
            <a:r>
              <a:rPr lang="en-US" dirty="0"/>
              <a:t>How will you measure whether your actions and initiatives are successful? What key metrics do you need to track to ensure you are achieving your business objectives? How often will you check in on progress? How will you make adjustments if results are not what you anticipated?</a:t>
            </a:r>
          </a:p>
          <a:p>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150136988"/>
              </p:ext>
            </p:extLst>
          </p:nvPr>
        </p:nvGraphicFramePr>
        <p:xfrm>
          <a:off x="680485" y="2263954"/>
          <a:ext cx="11057859" cy="3771450"/>
        </p:xfrm>
        <a:graphic>
          <a:graphicData uri="http://schemas.openxmlformats.org/drawingml/2006/table">
            <a:tbl>
              <a:tblPr firstRow="1" bandRow="1">
                <a:tableStyleId>{5C22544A-7EE6-4342-B048-85BDC9FD1C3A}</a:tableStyleId>
              </a:tblPr>
              <a:tblGrid>
                <a:gridCol w="8569841"/>
                <a:gridCol w="1233376"/>
                <a:gridCol w="1254642"/>
              </a:tblGrid>
              <a:tr h="368250">
                <a:tc>
                  <a:txBody>
                    <a:bodyPr/>
                    <a:lstStyle/>
                    <a:p>
                      <a:r>
                        <a:rPr lang="en-US" dirty="0" smtClean="0"/>
                        <a:t>MEASURE</a:t>
                      </a:r>
                      <a:r>
                        <a:rPr lang="en-US" baseline="0" dirty="0" smtClean="0"/>
                        <a:t> OF SUCCESS</a:t>
                      </a:r>
                      <a:r>
                        <a:rPr lang="en-US" dirty="0" smtClean="0"/>
                        <a:t> </a:t>
                      </a:r>
                      <a:endParaRPr lang="en-US" dirty="0"/>
                    </a:p>
                  </a:txBody>
                  <a:tcPr/>
                </a:tc>
                <a:tc gridSpan="2">
                  <a:txBody>
                    <a:bodyPr/>
                    <a:lstStyle/>
                    <a:p>
                      <a:r>
                        <a:rPr lang="en-US" dirty="0" smtClean="0"/>
                        <a:t>ON</a:t>
                      </a:r>
                      <a:r>
                        <a:rPr lang="en-US" baseline="0" dirty="0" smtClean="0"/>
                        <a:t> TARGET? </a:t>
                      </a:r>
                      <a:endParaRPr lang="en-US" dirty="0"/>
                    </a:p>
                  </a:txBody>
                  <a:tcPr/>
                </a:tc>
                <a:tc hMerge="1">
                  <a:txBody>
                    <a:bodyPr/>
                    <a:lstStyle/>
                    <a:p>
                      <a:endParaRPr lang="en-US"/>
                    </a:p>
                  </a:txBody>
                  <a:tcPr/>
                </a:tc>
              </a:tr>
              <a:tr h="368250">
                <a:tc>
                  <a:txBody>
                    <a:bodyPr/>
                    <a:lstStyle/>
                    <a:p>
                      <a:endParaRPr lang="en-US" sz="1200" baseline="0" dirty="0" smtClean="0">
                        <a:solidFill>
                          <a:schemeClr val="accent1"/>
                        </a:solidFill>
                      </a:endParaRPr>
                    </a:p>
                  </a:txBody>
                  <a:tcPr/>
                </a:tc>
                <a:tc>
                  <a:txBody>
                    <a:bodyPr/>
                    <a:lstStyle/>
                    <a:p>
                      <a:pPr algn="ctr"/>
                      <a:r>
                        <a:rPr lang="en-US" sz="1400" dirty="0" smtClean="0">
                          <a:solidFill>
                            <a:schemeClr val="accent1">
                              <a:lumMod val="75000"/>
                            </a:schemeClr>
                          </a:solidFill>
                        </a:rPr>
                        <a:t>Yes</a:t>
                      </a:r>
                      <a:endParaRPr lang="en-US" sz="1400" dirty="0">
                        <a:solidFill>
                          <a:schemeClr val="accent1">
                            <a:lumMod val="75000"/>
                          </a:schemeClr>
                        </a:solidFill>
                      </a:endParaRPr>
                    </a:p>
                  </a:txBody>
                  <a:tcPr/>
                </a:tc>
                <a:tc>
                  <a:txBody>
                    <a:bodyPr/>
                    <a:lstStyle/>
                    <a:p>
                      <a:pPr algn="ctr"/>
                      <a:r>
                        <a:rPr lang="en-US" sz="1400" dirty="0" smtClean="0">
                          <a:solidFill>
                            <a:schemeClr val="accent5">
                              <a:lumMod val="75000"/>
                            </a:schemeClr>
                          </a:solidFill>
                        </a:rPr>
                        <a:t>No</a:t>
                      </a:r>
                      <a:endParaRPr lang="en-US" sz="1400" dirty="0">
                        <a:solidFill>
                          <a:schemeClr val="accent5">
                            <a:lumMod val="75000"/>
                          </a:schemeClr>
                        </a:solidFill>
                      </a:endParaRPr>
                    </a:p>
                  </a:txBody>
                  <a:tcPr/>
                </a:tc>
              </a:tr>
              <a:tr h="368250">
                <a:tc>
                  <a:txBody>
                    <a:bodyPr/>
                    <a:lstStyle/>
                    <a:p>
                      <a:r>
                        <a:rPr lang="en-US" sz="1200" i="1" dirty="0" smtClean="0">
                          <a:solidFill>
                            <a:schemeClr val="tx2">
                              <a:lumMod val="75000"/>
                              <a:lumOff val="25000"/>
                            </a:schemeClr>
                          </a:solidFill>
                        </a:rPr>
                        <a:t>Examples metrics</a:t>
                      </a:r>
                      <a:r>
                        <a:rPr lang="en-US" sz="1200" dirty="0" smtClean="0">
                          <a:solidFill>
                            <a:schemeClr val="tx2">
                              <a:lumMod val="75000"/>
                              <a:lumOff val="25000"/>
                            </a:schemeClr>
                          </a:solidFill>
                        </a:rPr>
                        <a:t>:</a:t>
                      </a:r>
                      <a:r>
                        <a:rPr lang="en-US" sz="1200" baseline="0" dirty="0" smtClean="0">
                          <a:solidFill>
                            <a:schemeClr val="tx2">
                              <a:lumMod val="75000"/>
                              <a:lumOff val="25000"/>
                            </a:schemeClr>
                          </a:solidFill>
                        </a:rPr>
                        <a:t> </a:t>
                      </a:r>
                    </a:p>
                    <a:p>
                      <a:r>
                        <a:rPr lang="en-US" sz="1200" baseline="0" dirty="0" smtClean="0">
                          <a:solidFill>
                            <a:schemeClr val="tx2">
                              <a:lumMod val="75000"/>
                              <a:lumOff val="25000"/>
                            </a:schemeClr>
                          </a:solidFill>
                        </a:rPr>
                        <a:t>ROI</a:t>
                      </a:r>
                    </a:p>
                  </a:txBody>
                  <a:tcPr/>
                </a:tc>
                <a:tc>
                  <a:txBody>
                    <a:bodyPr/>
                    <a:lstStyle/>
                    <a:p>
                      <a:endParaRPr lang="en-US" dirty="0"/>
                    </a:p>
                  </a:txBody>
                  <a:tcPr/>
                </a:tc>
                <a:tc>
                  <a:txBody>
                    <a:bodyPr/>
                    <a:lstStyle/>
                    <a:p>
                      <a:endParaRPr lang="en-US" dirty="0"/>
                    </a:p>
                  </a:txBody>
                  <a:tcPr/>
                </a:tc>
              </a:tr>
              <a:tr h="36825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aseline="0" dirty="0" smtClean="0">
                          <a:solidFill>
                            <a:schemeClr val="tx2">
                              <a:lumMod val="75000"/>
                              <a:lumOff val="25000"/>
                            </a:schemeClr>
                          </a:solidFill>
                        </a:rPr>
                        <a:t>Increased Revenue/Profit/AUM per Client</a:t>
                      </a:r>
                      <a:endParaRPr lang="en-US" sz="1200" dirty="0" smtClean="0">
                        <a:solidFill>
                          <a:schemeClr val="tx2">
                            <a:lumMod val="75000"/>
                            <a:lumOff val="25000"/>
                          </a:schemeClr>
                        </a:solidFill>
                      </a:endParaRPr>
                    </a:p>
                  </a:txBody>
                  <a:tcPr/>
                </a:tc>
                <a:tc>
                  <a:txBody>
                    <a:bodyPr/>
                    <a:lstStyle/>
                    <a:p>
                      <a:endParaRPr lang="en-US" dirty="0"/>
                    </a:p>
                  </a:txBody>
                  <a:tcPr/>
                </a:tc>
                <a:tc>
                  <a:txBody>
                    <a:bodyPr/>
                    <a:lstStyle/>
                    <a:p>
                      <a:endParaRPr lang="en-US" dirty="0"/>
                    </a:p>
                  </a:txBody>
                  <a:tcPr/>
                </a:tc>
              </a:tr>
              <a:tr h="36825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aseline="0" dirty="0" smtClean="0">
                          <a:solidFill>
                            <a:schemeClr val="tx2">
                              <a:lumMod val="75000"/>
                              <a:lumOff val="25000"/>
                            </a:schemeClr>
                          </a:solidFill>
                        </a:rPr>
                        <a:t>Number of new leads</a:t>
                      </a:r>
                    </a:p>
                  </a:txBody>
                  <a:tcPr/>
                </a:tc>
                <a:tc>
                  <a:txBody>
                    <a:bodyPr/>
                    <a:lstStyle/>
                    <a:p>
                      <a:endParaRPr lang="en-US" dirty="0"/>
                    </a:p>
                  </a:txBody>
                  <a:tcPr/>
                </a:tc>
                <a:tc>
                  <a:txBody>
                    <a:bodyPr/>
                    <a:lstStyle/>
                    <a:p>
                      <a:endParaRPr lang="en-US" dirty="0"/>
                    </a:p>
                  </a:txBody>
                  <a:tcPr/>
                </a:tc>
              </a:tr>
              <a:tr h="36825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aseline="0" dirty="0" smtClean="0">
                          <a:solidFill>
                            <a:schemeClr val="tx2">
                              <a:lumMod val="75000"/>
                              <a:lumOff val="25000"/>
                            </a:schemeClr>
                          </a:solidFill>
                        </a:rPr>
                        <a:t>Number of qualified leads</a:t>
                      </a:r>
                    </a:p>
                  </a:txBody>
                  <a:tcPr/>
                </a:tc>
                <a:tc>
                  <a:txBody>
                    <a:bodyPr/>
                    <a:lstStyle/>
                    <a:p>
                      <a:endParaRPr lang="en-US" dirty="0"/>
                    </a:p>
                  </a:txBody>
                  <a:tcPr/>
                </a:tc>
                <a:tc>
                  <a:txBody>
                    <a:bodyPr/>
                    <a:lstStyle/>
                    <a:p>
                      <a:endParaRPr lang="en-US" dirty="0"/>
                    </a:p>
                  </a:txBody>
                  <a:tcPr/>
                </a:tc>
              </a:tr>
              <a:tr h="36825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aseline="0" dirty="0" smtClean="0">
                          <a:solidFill>
                            <a:schemeClr val="tx2">
                              <a:lumMod val="75000"/>
                              <a:lumOff val="25000"/>
                            </a:schemeClr>
                          </a:solidFill>
                        </a:rPr>
                        <a:t>Number of new clients</a:t>
                      </a:r>
                    </a:p>
                  </a:txBody>
                  <a:tcPr/>
                </a:tc>
                <a:tc>
                  <a:txBody>
                    <a:bodyPr/>
                    <a:lstStyle/>
                    <a:p>
                      <a:endParaRPr lang="en-US" dirty="0"/>
                    </a:p>
                  </a:txBody>
                  <a:tcPr/>
                </a:tc>
                <a:tc>
                  <a:txBody>
                    <a:bodyPr/>
                    <a:lstStyle/>
                    <a:p>
                      <a:endParaRPr lang="en-US" dirty="0"/>
                    </a:p>
                  </a:txBody>
                  <a:tcPr/>
                </a:tc>
              </a:tr>
              <a:tr h="36825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aseline="0" dirty="0" smtClean="0">
                          <a:solidFill>
                            <a:schemeClr val="tx2">
                              <a:lumMod val="75000"/>
                              <a:lumOff val="25000"/>
                            </a:schemeClr>
                          </a:solidFill>
                        </a:rPr>
                        <a:t>Increased Net New Assets</a:t>
                      </a:r>
                    </a:p>
                  </a:txBody>
                  <a:tcPr/>
                </a:tc>
                <a:tc>
                  <a:txBody>
                    <a:bodyPr/>
                    <a:lstStyle/>
                    <a:p>
                      <a:endParaRPr lang="en-US" dirty="0"/>
                    </a:p>
                  </a:txBody>
                  <a:tcPr/>
                </a:tc>
                <a:tc>
                  <a:txBody>
                    <a:bodyPr/>
                    <a:lstStyle/>
                    <a:p>
                      <a:endParaRPr lang="en-US" dirty="0"/>
                    </a:p>
                  </a:txBody>
                  <a:tcPr/>
                </a:tc>
              </a:tr>
              <a:tr h="36825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solidFill>
                            <a:schemeClr val="tx2">
                              <a:lumMod val="75000"/>
                              <a:lumOff val="25000"/>
                            </a:schemeClr>
                          </a:solidFill>
                        </a:rPr>
                        <a:t>Increased Client Referrals</a:t>
                      </a:r>
                    </a:p>
                  </a:txBody>
                  <a:tcPr/>
                </a:tc>
                <a:tc>
                  <a:txBody>
                    <a:bodyPr/>
                    <a:lstStyle/>
                    <a:p>
                      <a:endParaRPr lang="en-US" dirty="0"/>
                    </a:p>
                  </a:txBody>
                  <a:tcPr/>
                </a:tc>
                <a:tc>
                  <a:txBody>
                    <a:bodyPr/>
                    <a:lstStyle/>
                    <a:p>
                      <a:endParaRPr lang="en-US" dirty="0"/>
                    </a:p>
                  </a:txBody>
                  <a:tcPr/>
                </a:tc>
              </a:tr>
              <a:tr h="36825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solidFill>
                            <a:schemeClr val="tx2">
                              <a:lumMod val="75000"/>
                              <a:lumOff val="25000"/>
                            </a:schemeClr>
                          </a:solidFill>
                        </a:rPr>
                        <a:t>Increased</a:t>
                      </a:r>
                      <a:r>
                        <a:rPr lang="en-US" sz="1200" baseline="0" dirty="0" smtClean="0">
                          <a:solidFill>
                            <a:schemeClr val="tx2">
                              <a:lumMod val="75000"/>
                              <a:lumOff val="25000"/>
                            </a:schemeClr>
                          </a:solidFill>
                        </a:rPr>
                        <a:t> Client Retention Rate</a:t>
                      </a:r>
                      <a:endParaRPr lang="en-US" sz="1200" dirty="0" smtClean="0">
                        <a:solidFill>
                          <a:schemeClr val="tx2">
                            <a:lumMod val="75000"/>
                            <a:lumOff val="25000"/>
                          </a:schemeClr>
                        </a:solidFill>
                      </a:endParaRPr>
                    </a:p>
                  </a:txBody>
                  <a:tcPr/>
                </a:tc>
                <a:tc>
                  <a:txBody>
                    <a:bodyPr/>
                    <a:lstStyle/>
                    <a:p>
                      <a:endParaRPr lang="en-US" dirty="0"/>
                    </a:p>
                  </a:txBody>
                  <a:tcPr/>
                </a:tc>
                <a:tc>
                  <a:txBody>
                    <a:bodyPr/>
                    <a:lstStyle/>
                    <a:p>
                      <a:endParaRPr lang="en-US" dirty="0"/>
                    </a:p>
                  </a:txBody>
                  <a:tcPr/>
                </a:tc>
              </a:tr>
            </a:tbl>
          </a:graphicData>
        </a:graphic>
      </p:graphicFrame>
    </p:spTree>
    <p:extLst>
      <p:ext uri="{BB962C8B-B14F-4D97-AF65-F5344CB8AC3E}">
        <p14:creationId xmlns:p14="http://schemas.microsoft.com/office/powerpoint/2010/main" val="20659824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91386" y="287339"/>
            <a:ext cx="12000614" cy="542002"/>
          </a:xfrm>
        </p:spPr>
        <p:txBody>
          <a:bodyPr>
            <a:normAutofit fontScale="90000"/>
          </a:bodyPr>
          <a:lstStyle/>
          <a:p>
            <a:r>
              <a:rPr lang="en-US" dirty="0" smtClean="0"/>
              <a:t>Annual Marketing Calendar</a:t>
            </a:r>
            <a:endParaRPr lang="en-US" dirty="0"/>
          </a:p>
        </p:txBody>
      </p:sp>
      <p:graphicFrame>
        <p:nvGraphicFramePr>
          <p:cNvPr id="4" name="Content Placeholder 3"/>
          <p:cNvGraphicFramePr>
            <a:graphicFrameLocks noGrp="1"/>
          </p:cNvGraphicFramePr>
          <p:nvPr>
            <p:ph idx="4294967295"/>
            <p:extLst>
              <p:ext uri="{D42A27DB-BD31-4B8C-83A1-F6EECF244321}">
                <p14:modId xmlns:p14="http://schemas.microsoft.com/office/powerpoint/2010/main" val="197479366"/>
              </p:ext>
            </p:extLst>
          </p:nvPr>
        </p:nvGraphicFramePr>
        <p:xfrm>
          <a:off x="0" y="999454"/>
          <a:ext cx="12191998" cy="5858545"/>
        </p:xfrm>
        <a:graphic>
          <a:graphicData uri="http://schemas.openxmlformats.org/drawingml/2006/table">
            <a:tbl>
              <a:tblPr firstRow="1" bandRow="1">
                <a:tableStyleId>{5C22544A-7EE6-4342-B048-85BDC9FD1C3A}</a:tableStyleId>
              </a:tblPr>
              <a:tblGrid>
                <a:gridCol w="937846"/>
                <a:gridCol w="937846"/>
                <a:gridCol w="937846"/>
                <a:gridCol w="937846"/>
                <a:gridCol w="937846"/>
                <a:gridCol w="937846"/>
                <a:gridCol w="937846"/>
                <a:gridCol w="937846"/>
                <a:gridCol w="937846"/>
                <a:gridCol w="937846"/>
                <a:gridCol w="937846"/>
                <a:gridCol w="937846"/>
                <a:gridCol w="937846"/>
              </a:tblGrid>
              <a:tr h="499225">
                <a:tc>
                  <a:txBody>
                    <a:bodyPr/>
                    <a:lstStyle/>
                    <a:p>
                      <a:r>
                        <a:rPr lang="en-US" sz="1400" dirty="0" smtClean="0"/>
                        <a:t>DELIVERY</a:t>
                      </a:r>
                      <a:endParaRPr lang="en-US" sz="1400" dirty="0"/>
                    </a:p>
                  </a:txBody>
                  <a:tcPr/>
                </a:tc>
                <a:tc>
                  <a:txBody>
                    <a:bodyPr/>
                    <a:lstStyle/>
                    <a:p>
                      <a:r>
                        <a:rPr lang="en-US" sz="1400" dirty="0" smtClean="0"/>
                        <a:t>JAN</a:t>
                      </a:r>
                      <a:endParaRPr lang="en-US" sz="1400" dirty="0"/>
                    </a:p>
                  </a:txBody>
                  <a:tcPr/>
                </a:tc>
                <a:tc>
                  <a:txBody>
                    <a:bodyPr/>
                    <a:lstStyle/>
                    <a:p>
                      <a:r>
                        <a:rPr lang="en-US" sz="1400" dirty="0" smtClean="0"/>
                        <a:t>FEB</a:t>
                      </a:r>
                      <a:endParaRPr lang="en-US" sz="1400" dirty="0"/>
                    </a:p>
                  </a:txBody>
                  <a:tcPr/>
                </a:tc>
                <a:tc>
                  <a:txBody>
                    <a:bodyPr/>
                    <a:lstStyle/>
                    <a:p>
                      <a:r>
                        <a:rPr lang="en-US" sz="1400" dirty="0" smtClean="0"/>
                        <a:t>MAR</a:t>
                      </a:r>
                      <a:endParaRPr lang="en-US" sz="1400" dirty="0"/>
                    </a:p>
                  </a:txBody>
                  <a:tcPr/>
                </a:tc>
                <a:tc>
                  <a:txBody>
                    <a:bodyPr/>
                    <a:lstStyle/>
                    <a:p>
                      <a:r>
                        <a:rPr lang="en-US" sz="1400" dirty="0" smtClean="0"/>
                        <a:t>APR</a:t>
                      </a:r>
                      <a:endParaRPr lang="en-US" sz="1400" dirty="0"/>
                    </a:p>
                  </a:txBody>
                  <a:tcPr/>
                </a:tc>
                <a:tc>
                  <a:txBody>
                    <a:bodyPr/>
                    <a:lstStyle/>
                    <a:p>
                      <a:r>
                        <a:rPr lang="en-US" sz="1400" dirty="0" smtClean="0"/>
                        <a:t>MAY</a:t>
                      </a:r>
                      <a:endParaRPr lang="en-US" sz="1400" dirty="0"/>
                    </a:p>
                  </a:txBody>
                  <a:tcPr/>
                </a:tc>
                <a:tc>
                  <a:txBody>
                    <a:bodyPr/>
                    <a:lstStyle/>
                    <a:p>
                      <a:r>
                        <a:rPr lang="en-US" sz="1400" dirty="0" smtClean="0"/>
                        <a:t>JUN</a:t>
                      </a:r>
                      <a:endParaRPr lang="en-US" sz="1400" dirty="0"/>
                    </a:p>
                  </a:txBody>
                  <a:tcPr/>
                </a:tc>
                <a:tc>
                  <a:txBody>
                    <a:bodyPr/>
                    <a:lstStyle/>
                    <a:p>
                      <a:r>
                        <a:rPr lang="en-US" sz="1400" dirty="0" smtClean="0"/>
                        <a:t>JUL</a:t>
                      </a:r>
                      <a:endParaRPr lang="en-US" sz="1400" dirty="0"/>
                    </a:p>
                  </a:txBody>
                  <a:tcPr/>
                </a:tc>
                <a:tc>
                  <a:txBody>
                    <a:bodyPr/>
                    <a:lstStyle/>
                    <a:p>
                      <a:r>
                        <a:rPr lang="en-US" sz="1400" dirty="0" smtClean="0"/>
                        <a:t>AUG</a:t>
                      </a:r>
                      <a:endParaRPr lang="en-US" sz="1400" dirty="0"/>
                    </a:p>
                  </a:txBody>
                  <a:tcPr/>
                </a:tc>
                <a:tc>
                  <a:txBody>
                    <a:bodyPr/>
                    <a:lstStyle/>
                    <a:p>
                      <a:r>
                        <a:rPr lang="en-US" sz="1400" dirty="0" smtClean="0"/>
                        <a:t>SEP</a:t>
                      </a:r>
                      <a:endParaRPr lang="en-US" sz="1400" dirty="0"/>
                    </a:p>
                  </a:txBody>
                  <a:tcPr/>
                </a:tc>
                <a:tc>
                  <a:txBody>
                    <a:bodyPr/>
                    <a:lstStyle/>
                    <a:p>
                      <a:r>
                        <a:rPr lang="en-US" sz="1400" dirty="0" smtClean="0"/>
                        <a:t>OCT</a:t>
                      </a:r>
                      <a:endParaRPr lang="en-US" sz="1400" dirty="0"/>
                    </a:p>
                  </a:txBody>
                  <a:tcPr/>
                </a:tc>
                <a:tc>
                  <a:txBody>
                    <a:bodyPr/>
                    <a:lstStyle/>
                    <a:p>
                      <a:r>
                        <a:rPr lang="en-US" sz="1400" dirty="0" smtClean="0"/>
                        <a:t>NOV</a:t>
                      </a:r>
                      <a:endParaRPr lang="en-US" sz="1400" dirty="0"/>
                    </a:p>
                  </a:txBody>
                  <a:tcPr/>
                </a:tc>
                <a:tc>
                  <a:txBody>
                    <a:bodyPr/>
                    <a:lstStyle/>
                    <a:p>
                      <a:r>
                        <a:rPr lang="en-US" sz="1400" dirty="0" smtClean="0"/>
                        <a:t>DEC</a:t>
                      </a:r>
                      <a:endParaRPr lang="en-US" sz="1400" dirty="0"/>
                    </a:p>
                  </a:txBody>
                  <a:tcPr/>
                </a:tc>
              </a:tr>
              <a:tr h="357288">
                <a:tc gridSpan="13">
                  <a:txBody>
                    <a:bodyPr/>
                    <a:lstStyle/>
                    <a:p>
                      <a:r>
                        <a:rPr lang="en-US" sz="1100" b="1" dirty="0" smtClean="0">
                          <a:solidFill>
                            <a:schemeClr val="accent2"/>
                          </a:solidFill>
                        </a:rPr>
                        <a:t>INITIATIVE 1</a:t>
                      </a:r>
                      <a:endParaRPr lang="en-US" sz="1100" b="1" dirty="0">
                        <a:solidFill>
                          <a:schemeClr val="accent2"/>
                        </a:solidFill>
                      </a:endParaRPr>
                    </a:p>
                  </a:txBody>
                  <a:tcPr/>
                </a:tc>
                <a:tc hMerge="1">
                  <a:txBody>
                    <a:bodyPr/>
                    <a:lstStyle/>
                    <a:p>
                      <a:endParaRPr lang="en-US" sz="1100" dirty="0"/>
                    </a:p>
                  </a:txBody>
                  <a:tcPr/>
                </a:tc>
                <a:tc hMerge="1">
                  <a:txBody>
                    <a:bodyPr/>
                    <a:lstStyle/>
                    <a:p>
                      <a:endParaRPr lang="en-US" sz="1100" dirty="0"/>
                    </a:p>
                  </a:txBody>
                  <a:tcPr/>
                </a:tc>
                <a:tc hMerge="1">
                  <a:txBody>
                    <a:bodyPr/>
                    <a:lstStyle/>
                    <a:p>
                      <a:endParaRPr lang="en-US" sz="1100" dirty="0"/>
                    </a:p>
                  </a:txBody>
                  <a:tcPr/>
                </a:tc>
                <a:tc hMerge="1">
                  <a:txBody>
                    <a:bodyPr/>
                    <a:lstStyle/>
                    <a:p>
                      <a:endParaRPr lang="en-US" sz="1100" dirty="0"/>
                    </a:p>
                  </a:txBody>
                  <a:tcPr/>
                </a:tc>
                <a:tc hMerge="1">
                  <a:txBody>
                    <a:bodyPr/>
                    <a:lstStyle/>
                    <a:p>
                      <a:endParaRPr lang="en-US" sz="1100" dirty="0"/>
                    </a:p>
                  </a:txBody>
                  <a:tcPr/>
                </a:tc>
                <a:tc hMerge="1">
                  <a:txBody>
                    <a:bodyPr/>
                    <a:lstStyle/>
                    <a:p>
                      <a:endParaRPr lang="en-US" sz="1100" dirty="0"/>
                    </a:p>
                  </a:txBody>
                  <a:tcPr/>
                </a:tc>
                <a:tc hMerge="1">
                  <a:txBody>
                    <a:bodyPr/>
                    <a:lstStyle/>
                    <a:p>
                      <a:endParaRPr lang="en-US" sz="1100" dirty="0"/>
                    </a:p>
                  </a:txBody>
                  <a:tcPr/>
                </a:tc>
                <a:tc hMerge="1">
                  <a:txBody>
                    <a:bodyPr/>
                    <a:lstStyle/>
                    <a:p>
                      <a:endParaRPr lang="en-US" sz="1100" dirty="0"/>
                    </a:p>
                  </a:txBody>
                  <a:tcPr/>
                </a:tc>
                <a:tc hMerge="1">
                  <a:txBody>
                    <a:bodyPr/>
                    <a:lstStyle/>
                    <a:p>
                      <a:endParaRPr lang="en-US" sz="1100" dirty="0"/>
                    </a:p>
                  </a:txBody>
                  <a:tcPr/>
                </a:tc>
                <a:tc hMerge="1">
                  <a:txBody>
                    <a:bodyPr/>
                    <a:lstStyle/>
                    <a:p>
                      <a:endParaRPr lang="en-US" sz="1100" dirty="0"/>
                    </a:p>
                  </a:txBody>
                  <a:tcPr/>
                </a:tc>
                <a:tc hMerge="1">
                  <a:txBody>
                    <a:bodyPr/>
                    <a:lstStyle/>
                    <a:p>
                      <a:endParaRPr lang="en-US" sz="1100" dirty="0"/>
                    </a:p>
                  </a:txBody>
                  <a:tcPr/>
                </a:tc>
                <a:tc hMerge="1">
                  <a:txBody>
                    <a:bodyPr/>
                    <a:lstStyle/>
                    <a:p>
                      <a:endParaRPr lang="en-US" sz="1100" dirty="0"/>
                    </a:p>
                  </a:txBody>
                  <a:tcPr/>
                </a:tc>
              </a:tr>
              <a:tr h="357288">
                <a:tc>
                  <a:txBody>
                    <a:bodyPr/>
                    <a:lstStyle/>
                    <a:p>
                      <a:r>
                        <a:rPr lang="en-US" sz="1100" dirty="0" smtClean="0">
                          <a:solidFill>
                            <a:srgbClr val="949494"/>
                          </a:solidFill>
                        </a:rPr>
                        <a:t>ACTION 1</a:t>
                      </a:r>
                      <a:endParaRPr lang="en-US" sz="1100" dirty="0">
                        <a:solidFill>
                          <a:srgbClr val="949494"/>
                        </a:solidFill>
                      </a:endParaRPr>
                    </a:p>
                  </a:txBody>
                  <a:tcPr/>
                </a:tc>
                <a:tc>
                  <a:txBody>
                    <a:bodyPr/>
                    <a:lstStyle/>
                    <a:p>
                      <a:pPr algn="ctr"/>
                      <a:r>
                        <a:rPr lang="en-US" sz="1100" dirty="0" smtClean="0">
                          <a:solidFill>
                            <a:schemeClr val="tx2">
                              <a:lumMod val="50000"/>
                              <a:lumOff val="50000"/>
                            </a:schemeClr>
                          </a:solidFill>
                          <a:latin typeface="Zapf Dingbats"/>
                          <a:ea typeface="Zapf Dingbats"/>
                          <a:cs typeface="Zapf Dingbats"/>
                          <a:sym typeface="Zapf Dingbats"/>
                        </a:rPr>
                        <a:t>✜</a:t>
                      </a:r>
                      <a:endParaRPr lang="en-US" sz="1100" dirty="0">
                        <a:solidFill>
                          <a:schemeClr val="tx2">
                            <a:lumMod val="50000"/>
                            <a:lumOff val="50000"/>
                          </a:schemeClr>
                        </a:solidFill>
                      </a:endParaRPr>
                    </a:p>
                  </a:txBody>
                  <a:tcPr/>
                </a:tc>
                <a:tc>
                  <a:txBody>
                    <a:bodyPr/>
                    <a:lstStyle/>
                    <a:p>
                      <a:pPr algn="ctr"/>
                      <a:endParaRPr lang="en-US" sz="1100" dirty="0">
                        <a:solidFill>
                          <a:schemeClr val="tx2">
                            <a:lumMod val="50000"/>
                            <a:lumOff val="50000"/>
                          </a:schemeClr>
                        </a:solidFill>
                      </a:endParaRPr>
                    </a:p>
                  </a:txBody>
                  <a:tcPr/>
                </a:tc>
                <a:tc>
                  <a:txBody>
                    <a:bodyPr/>
                    <a:lstStyle/>
                    <a:p>
                      <a:pPr algn="ctr"/>
                      <a:endParaRPr lang="en-US" sz="1100" dirty="0">
                        <a:solidFill>
                          <a:schemeClr val="tx2">
                            <a:lumMod val="50000"/>
                            <a:lumOff val="50000"/>
                          </a:schemeClr>
                        </a:solidFill>
                      </a:endParaRPr>
                    </a:p>
                  </a:txBody>
                  <a:tcPr/>
                </a:tc>
                <a:tc>
                  <a:txBody>
                    <a:bodyPr/>
                    <a:lstStyle/>
                    <a:p>
                      <a:pPr algn="ctr"/>
                      <a:endParaRPr lang="en-US" sz="1100" dirty="0">
                        <a:solidFill>
                          <a:schemeClr val="tx2">
                            <a:lumMod val="50000"/>
                            <a:lumOff val="50000"/>
                          </a:schemeClr>
                        </a:solidFill>
                      </a:endParaRPr>
                    </a:p>
                  </a:txBody>
                  <a:tcPr/>
                </a:tc>
                <a:tc>
                  <a:txBody>
                    <a:bodyPr/>
                    <a:lstStyle/>
                    <a:p>
                      <a:pPr algn="ctr"/>
                      <a:endParaRPr lang="en-US" sz="1100" dirty="0">
                        <a:solidFill>
                          <a:schemeClr val="tx2">
                            <a:lumMod val="50000"/>
                            <a:lumOff val="50000"/>
                          </a:schemeClr>
                        </a:solidFill>
                      </a:endParaRPr>
                    </a:p>
                  </a:txBody>
                  <a:tcPr/>
                </a:tc>
                <a:tc>
                  <a:txBody>
                    <a:bodyPr/>
                    <a:lstStyle/>
                    <a:p>
                      <a:pPr algn="ctr"/>
                      <a:endParaRPr lang="en-US" sz="1100" dirty="0">
                        <a:solidFill>
                          <a:schemeClr val="tx2">
                            <a:lumMod val="50000"/>
                            <a:lumOff val="50000"/>
                          </a:schemeClr>
                        </a:solidFill>
                      </a:endParaRPr>
                    </a:p>
                  </a:txBody>
                  <a:tcPr/>
                </a:tc>
                <a:tc>
                  <a:txBody>
                    <a:bodyPr/>
                    <a:lstStyle/>
                    <a:p>
                      <a:pPr algn="ctr"/>
                      <a:endParaRPr lang="en-US" sz="1100">
                        <a:solidFill>
                          <a:schemeClr val="tx2">
                            <a:lumMod val="50000"/>
                            <a:lumOff val="50000"/>
                          </a:schemeClr>
                        </a:solidFill>
                      </a:endParaRPr>
                    </a:p>
                  </a:txBody>
                  <a:tcPr/>
                </a:tc>
                <a:tc>
                  <a:txBody>
                    <a:bodyPr/>
                    <a:lstStyle/>
                    <a:p>
                      <a:pPr algn="ctr"/>
                      <a:endParaRPr lang="en-US" sz="1100">
                        <a:solidFill>
                          <a:schemeClr val="tx2">
                            <a:lumMod val="50000"/>
                            <a:lumOff val="50000"/>
                          </a:schemeClr>
                        </a:solidFill>
                      </a:endParaRPr>
                    </a:p>
                  </a:txBody>
                  <a:tcPr/>
                </a:tc>
                <a:tc>
                  <a:txBody>
                    <a:bodyPr/>
                    <a:lstStyle/>
                    <a:p>
                      <a:pPr algn="ctr"/>
                      <a:endParaRPr lang="en-US" sz="1100">
                        <a:solidFill>
                          <a:schemeClr val="tx2">
                            <a:lumMod val="50000"/>
                            <a:lumOff val="50000"/>
                          </a:schemeClr>
                        </a:solidFill>
                      </a:endParaRPr>
                    </a:p>
                  </a:txBody>
                  <a:tcPr/>
                </a:tc>
                <a:tc>
                  <a:txBody>
                    <a:bodyPr/>
                    <a:lstStyle/>
                    <a:p>
                      <a:pPr algn="ctr"/>
                      <a:endParaRPr lang="en-US" sz="1100">
                        <a:solidFill>
                          <a:schemeClr val="tx2">
                            <a:lumMod val="50000"/>
                            <a:lumOff val="50000"/>
                          </a:schemeClr>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100" dirty="0" smtClean="0">
                          <a:solidFill>
                            <a:schemeClr val="tx2">
                              <a:lumMod val="50000"/>
                              <a:lumOff val="50000"/>
                            </a:schemeClr>
                          </a:solidFill>
                          <a:latin typeface="Zapf Dingbats"/>
                          <a:ea typeface="Zapf Dingbats"/>
                          <a:cs typeface="Zapf Dingbats"/>
                          <a:sym typeface="Zapf Dingbats"/>
                        </a:rPr>
                        <a:t>✜</a:t>
                      </a:r>
                      <a:endParaRPr lang="en-US" sz="1100" dirty="0" smtClean="0">
                        <a:solidFill>
                          <a:schemeClr val="tx2">
                            <a:lumMod val="50000"/>
                            <a:lumOff val="50000"/>
                          </a:schemeClr>
                        </a:solidFill>
                      </a:endParaRPr>
                    </a:p>
                  </a:txBody>
                  <a:tcPr/>
                </a:tc>
                <a:tc>
                  <a:txBody>
                    <a:bodyPr/>
                    <a:lstStyle/>
                    <a:p>
                      <a:pPr algn="ctr"/>
                      <a:endParaRPr lang="en-US" sz="1100">
                        <a:solidFill>
                          <a:schemeClr val="tx2">
                            <a:lumMod val="50000"/>
                            <a:lumOff val="50000"/>
                          </a:schemeClr>
                        </a:solidFill>
                      </a:endParaRPr>
                    </a:p>
                  </a:txBody>
                  <a:tcPr/>
                </a:tc>
              </a:tr>
              <a:tr h="357288">
                <a:tc>
                  <a:txBody>
                    <a:bodyPr/>
                    <a:lstStyle/>
                    <a:p>
                      <a:r>
                        <a:rPr lang="en-US" sz="1100" dirty="0" smtClean="0">
                          <a:solidFill>
                            <a:srgbClr val="949494"/>
                          </a:solidFill>
                        </a:rPr>
                        <a:t>ACTION 2</a:t>
                      </a:r>
                      <a:endParaRPr lang="en-US" sz="1100" dirty="0">
                        <a:solidFill>
                          <a:srgbClr val="949494"/>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100" dirty="0" smtClean="0">
                          <a:solidFill>
                            <a:schemeClr val="tx2">
                              <a:lumMod val="50000"/>
                              <a:lumOff val="50000"/>
                            </a:schemeClr>
                          </a:solidFill>
                          <a:latin typeface="Zapf Dingbats"/>
                          <a:ea typeface="Zapf Dingbats"/>
                          <a:cs typeface="Zapf Dingbats"/>
                          <a:sym typeface="Zapf Dingbats"/>
                        </a:rPr>
                        <a:t>✜</a:t>
                      </a:r>
                      <a:endParaRPr lang="en-US" sz="1100" dirty="0" smtClean="0">
                        <a:solidFill>
                          <a:schemeClr val="tx2">
                            <a:lumMod val="50000"/>
                            <a:lumOff val="50000"/>
                          </a:schemeClr>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100" dirty="0" smtClean="0">
                          <a:solidFill>
                            <a:schemeClr val="tx2">
                              <a:lumMod val="50000"/>
                              <a:lumOff val="50000"/>
                            </a:schemeClr>
                          </a:solidFill>
                          <a:latin typeface="Zapf Dingbats"/>
                          <a:ea typeface="Zapf Dingbats"/>
                          <a:cs typeface="Zapf Dingbats"/>
                          <a:sym typeface="Zapf Dingbats"/>
                        </a:rPr>
                        <a:t>✜</a:t>
                      </a:r>
                      <a:endParaRPr lang="en-US" sz="1100" dirty="0" smtClean="0">
                        <a:solidFill>
                          <a:schemeClr val="tx2">
                            <a:lumMod val="50000"/>
                            <a:lumOff val="50000"/>
                          </a:schemeClr>
                        </a:solidFill>
                      </a:endParaRPr>
                    </a:p>
                  </a:txBody>
                  <a:tcPr/>
                </a:tc>
                <a:tc>
                  <a:txBody>
                    <a:bodyPr/>
                    <a:lstStyle/>
                    <a:p>
                      <a:pPr algn="ctr"/>
                      <a:endParaRPr lang="en-US" sz="1100" dirty="0">
                        <a:solidFill>
                          <a:schemeClr val="tx2">
                            <a:lumMod val="50000"/>
                            <a:lumOff val="50000"/>
                          </a:schemeClr>
                        </a:solidFill>
                      </a:endParaRPr>
                    </a:p>
                  </a:txBody>
                  <a:tcPr/>
                </a:tc>
                <a:tc>
                  <a:txBody>
                    <a:bodyPr/>
                    <a:lstStyle/>
                    <a:p>
                      <a:pPr algn="ctr"/>
                      <a:endParaRPr lang="en-US" sz="1100" dirty="0">
                        <a:solidFill>
                          <a:schemeClr val="tx2">
                            <a:lumMod val="50000"/>
                            <a:lumOff val="50000"/>
                          </a:schemeClr>
                        </a:solidFill>
                      </a:endParaRPr>
                    </a:p>
                  </a:txBody>
                  <a:tcPr/>
                </a:tc>
                <a:tc>
                  <a:txBody>
                    <a:bodyPr/>
                    <a:lstStyle/>
                    <a:p>
                      <a:pPr algn="ctr"/>
                      <a:endParaRPr lang="en-US" sz="1100" dirty="0">
                        <a:solidFill>
                          <a:schemeClr val="tx2">
                            <a:lumMod val="50000"/>
                            <a:lumOff val="50000"/>
                          </a:schemeClr>
                        </a:solidFill>
                      </a:endParaRPr>
                    </a:p>
                  </a:txBody>
                  <a:tcPr/>
                </a:tc>
                <a:tc>
                  <a:txBody>
                    <a:bodyPr/>
                    <a:lstStyle/>
                    <a:p>
                      <a:pPr algn="ctr"/>
                      <a:endParaRPr lang="en-US" sz="1100" dirty="0">
                        <a:solidFill>
                          <a:schemeClr val="tx2">
                            <a:lumMod val="50000"/>
                            <a:lumOff val="50000"/>
                          </a:schemeClr>
                        </a:solidFill>
                      </a:endParaRPr>
                    </a:p>
                  </a:txBody>
                  <a:tcPr/>
                </a:tc>
                <a:tc>
                  <a:txBody>
                    <a:bodyPr/>
                    <a:lstStyle/>
                    <a:p>
                      <a:pPr algn="ctr"/>
                      <a:endParaRPr lang="en-US" sz="1100" dirty="0">
                        <a:solidFill>
                          <a:schemeClr val="tx2">
                            <a:lumMod val="50000"/>
                            <a:lumOff val="50000"/>
                          </a:schemeClr>
                        </a:solidFill>
                      </a:endParaRPr>
                    </a:p>
                  </a:txBody>
                  <a:tcPr/>
                </a:tc>
                <a:tc>
                  <a:txBody>
                    <a:bodyPr/>
                    <a:lstStyle/>
                    <a:p>
                      <a:pPr algn="ctr"/>
                      <a:endParaRPr lang="en-US" sz="1100" dirty="0">
                        <a:solidFill>
                          <a:schemeClr val="tx2">
                            <a:lumMod val="50000"/>
                            <a:lumOff val="50000"/>
                          </a:schemeClr>
                        </a:solidFill>
                      </a:endParaRPr>
                    </a:p>
                  </a:txBody>
                  <a:tcPr/>
                </a:tc>
                <a:tc>
                  <a:txBody>
                    <a:bodyPr/>
                    <a:lstStyle/>
                    <a:p>
                      <a:pPr algn="ctr"/>
                      <a:endParaRPr lang="en-US" sz="1100" dirty="0">
                        <a:solidFill>
                          <a:schemeClr val="tx2">
                            <a:lumMod val="50000"/>
                            <a:lumOff val="50000"/>
                          </a:schemeClr>
                        </a:solidFill>
                      </a:endParaRPr>
                    </a:p>
                  </a:txBody>
                  <a:tcPr/>
                </a:tc>
                <a:tc>
                  <a:txBody>
                    <a:bodyPr/>
                    <a:lstStyle/>
                    <a:p>
                      <a:pPr algn="ctr"/>
                      <a:endParaRPr lang="en-US" sz="1100" dirty="0">
                        <a:solidFill>
                          <a:schemeClr val="tx2">
                            <a:lumMod val="50000"/>
                            <a:lumOff val="50000"/>
                          </a:schemeClr>
                        </a:solidFill>
                      </a:endParaRPr>
                    </a:p>
                  </a:txBody>
                  <a:tcPr/>
                </a:tc>
                <a:tc>
                  <a:txBody>
                    <a:bodyPr/>
                    <a:lstStyle/>
                    <a:p>
                      <a:pPr algn="ctr"/>
                      <a:endParaRPr lang="en-US" sz="1100" dirty="0">
                        <a:solidFill>
                          <a:schemeClr val="tx2">
                            <a:lumMod val="50000"/>
                            <a:lumOff val="50000"/>
                          </a:schemeClr>
                        </a:solidFill>
                      </a:endParaRPr>
                    </a:p>
                  </a:txBody>
                  <a:tcPr/>
                </a:tc>
                <a:tc>
                  <a:txBody>
                    <a:bodyPr/>
                    <a:lstStyle/>
                    <a:p>
                      <a:pPr algn="ctr"/>
                      <a:endParaRPr lang="en-US" sz="1100" dirty="0">
                        <a:solidFill>
                          <a:schemeClr val="tx2">
                            <a:lumMod val="50000"/>
                            <a:lumOff val="50000"/>
                          </a:schemeClr>
                        </a:solidFill>
                      </a:endParaRPr>
                    </a:p>
                  </a:txBody>
                  <a:tcPr/>
                </a:tc>
              </a:tr>
              <a:tr h="357288">
                <a:tc>
                  <a:txBody>
                    <a:bodyPr/>
                    <a:lstStyle/>
                    <a:p>
                      <a:r>
                        <a:rPr lang="en-US" sz="1100" dirty="0" smtClean="0">
                          <a:solidFill>
                            <a:srgbClr val="949494"/>
                          </a:solidFill>
                        </a:rPr>
                        <a:t>ACTION</a:t>
                      </a:r>
                      <a:r>
                        <a:rPr lang="en-US" sz="1100" baseline="0" dirty="0" smtClean="0">
                          <a:solidFill>
                            <a:srgbClr val="949494"/>
                          </a:solidFill>
                        </a:rPr>
                        <a:t> 3</a:t>
                      </a:r>
                      <a:endParaRPr lang="en-US" sz="1100" dirty="0">
                        <a:solidFill>
                          <a:srgbClr val="949494"/>
                        </a:solidFill>
                      </a:endParaRPr>
                    </a:p>
                  </a:txBody>
                  <a:tcPr/>
                </a:tc>
                <a:tc>
                  <a:txBody>
                    <a:bodyPr/>
                    <a:lstStyle/>
                    <a:p>
                      <a:pPr algn="ctr"/>
                      <a:endParaRPr lang="en-US" sz="1100" dirty="0">
                        <a:solidFill>
                          <a:schemeClr val="tx2">
                            <a:lumMod val="50000"/>
                            <a:lumOff val="50000"/>
                          </a:schemeClr>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100" dirty="0" smtClean="0">
                          <a:solidFill>
                            <a:schemeClr val="tx2">
                              <a:lumMod val="50000"/>
                              <a:lumOff val="50000"/>
                            </a:schemeClr>
                          </a:solidFill>
                          <a:latin typeface="Zapf Dingbats"/>
                          <a:ea typeface="Zapf Dingbats"/>
                          <a:cs typeface="Zapf Dingbats"/>
                          <a:sym typeface="Zapf Dingbats"/>
                        </a:rPr>
                        <a:t>✜</a:t>
                      </a:r>
                      <a:endParaRPr lang="en-US" sz="1100" dirty="0" smtClean="0">
                        <a:solidFill>
                          <a:schemeClr val="tx2">
                            <a:lumMod val="50000"/>
                            <a:lumOff val="50000"/>
                          </a:schemeClr>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100" dirty="0" smtClean="0">
                          <a:solidFill>
                            <a:schemeClr val="tx2">
                              <a:lumMod val="50000"/>
                              <a:lumOff val="50000"/>
                            </a:schemeClr>
                          </a:solidFill>
                          <a:latin typeface="Zapf Dingbats"/>
                          <a:ea typeface="Zapf Dingbats"/>
                          <a:cs typeface="Zapf Dingbats"/>
                          <a:sym typeface="Zapf Dingbats"/>
                        </a:rPr>
                        <a:t>✜</a:t>
                      </a:r>
                      <a:endParaRPr lang="en-US" sz="1100" dirty="0" smtClean="0">
                        <a:solidFill>
                          <a:schemeClr val="tx2">
                            <a:lumMod val="50000"/>
                            <a:lumOff val="50000"/>
                          </a:schemeClr>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100" dirty="0" smtClean="0">
                          <a:solidFill>
                            <a:schemeClr val="tx2">
                              <a:lumMod val="50000"/>
                              <a:lumOff val="50000"/>
                            </a:schemeClr>
                          </a:solidFill>
                          <a:latin typeface="Zapf Dingbats"/>
                          <a:ea typeface="Zapf Dingbats"/>
                          <a:cs typeface="Zapf Dingbats"/>
                          <a:sym typeface="Zapf Dingbats"/>
                        </a:rPr>
                        <a:t>✜</a:t>
                      </a:r>
                      <a:endParaRPr lang="en-US" sz="1100" dirty="0" smtClean="0">
                        <a:solidFill>
                          <a:schemeClr val="tx2">
                            <a:lumMod val="50000"/>
                            <a:lumOff val="50000"/>
                          </a:schemeClr>
                        </a:solidFill>
                      </a:endParaRPr>
                    </a:p>
                  </a:txBody>
                  <a:tcPr/>
                </a:tc>
                <a:tc>
                  <a:txBody>
                    <a:bodyPr/>
                    <a:lstStyle/>
                    <a:p>
                      <a:pPr algn="ctr"/>
                      <a:endParaRPr lang="en-US" sz="1100">
                        <a:solidFill>
                          <a:schemeClr val="tx2">
                            <a:lumMod val="50000"/>
                            <a:lumOff val="50000"/>
                          </a:schemeClr>
                        </a:solidFill>
                      </a:endParaRPr>
                    </a:p>
                  </a:txBody>
                  <a:tcPr/>
                </a:tc>
                <a:tc>
                  <a:txBody>
                    <a:bodyPr/>
                    <a:lstStyle/>
                    <a:p>
                      <a:pPr algn="ctr"/>
                      <a:endParaRPr lang="en-US" sz="1100">
                        <a:solidFill>
                          <a:schemeClr val="tx2">
                            <a:lumMod val="50000"/>
                            <a:lumOff val="50000"/>
                          </a:schemeClr>
                        </a:solidFill>
                      </a:endParaRPr>
                    </a:p>
                  </a:txBody>
                  <a:tcPr/>
                </a:tc>
                <a:tc>
                  <a:txBody>
                    <a:bodyPr/>
                    <a:lstStyle/>
                    <a:p>
                      <a:pPr algn="ctr"/>
                      <a:endParaRPr lang="en-US" sz="1100" dirty="0">
                        <a:solidFill>
                          <a:schemeClr val="tx2">
                            <a:lumMod val="50000"/>
                            <a:lumOff val="50000"/>
                          </a:schemeClr>
                        </a:solidFill>
                      </a:endParaRPr>
                    </a:p>
                  </a:txBody>
                  <a:tcPr/>
                </a:tc>
                <a:tc>
                  <a:txBody>
                    <a:bodyPr/>
                    <a:lstStyle/>
                    <a:p>
                      <a:pPr algn="ctr"/>
                      <a:endParaRPr lang="en-US" sz="1100" dirty="0">
                        <a:solidFill>
                          <a:schemeClr val="tx2">
                            <a:lumMod val="50000"/>
                            <a:lumOff val="50000"/>
                          </a:schemeClr>
                        </a:solidFill>
                      </a:endParaRPr>
                    </a:p>
                  </a:txBody>
                  <a:tcPr/>
                </a:tc>
                <a:tc>
                  <a:txBody>
                    <a:bodyPr/>
                    <a:lstStyle/>
                    <a:p>
                      <a:pPr algn="ctr"/>
                      <a:endParaRPr lang="en-US" sz="1100" dirty="0">
                        <a:solidFill>
                          <a:schemeClr val="tx2">
                            <a:lumMod val="50000"/>
                            <a:lumOff val="50000"/>
                          </a:schemeClr>
                        </a:solidFill>
                      </a:endParaRPr>
                    </a:p>
                  </a:txBody>
                  <a:tcPr/>
                </a:tc>
                <a:tc>
                  <a:txBody>
                    <a:bodyPr/>
                    <a:lstStyle/>
                    <a:p>
                      <a:pPr algn="ctr"/>
                      <a:endParaRPr lang="en-US" sz="1100" dirty="0">
                        <a:solidFill>
                          <a:schemeClr val="tx2">
                            <a:lumMod val="50000"/>
                            <a:lumOff val="50000"/>
                          </a:schemeClr>
                        </a:solidFill>
                      </a:endParaRPr>
                    </a:p>
                  </a:txBody>
                  <a:tcPr/>
                </a:tc>
                <a:tc>
                  <a:txBody>
                    <a:bodyPr/>
                    <a:lstStyle/>
                    <a:p>
                      <a:pPr algn="ctr"/>
                      <a:endParaRPr lang="en-US" sz="1100" dirty="0">
                        <a:solidFill>
                          <a:schemeClr val="tx2">
                            <a:lumMod val="50000"/>
                            <a:lumOff val="50000"/>
                          </a:schemeClr>
                        </a:solidFill>
                      </a:endParaRPr>
                    </a:p>
                  </a:txBody>
                  <a:tcPr/>
                </a:tc>
                <a:tc>
                  <a:txBody>
                    <a:bodyPr/>
                    <a:lstStyle/>
                    <a:p>
                      <a:pPr algn="ctr"/>
                      <a:endParaRPr lang="en-US" sz="1100" dirty="0">
                        <a:solidFill>
                          <a:schemeClr val="tx2">
                            <a:lumMod val="50000"/>
                            <a:lumOff val="50000"/>
                          </a:schemeClr>
                        </a:solidFill>
                      </a:endParaRPr>
                    </a:p>
                  </a:txBody>
                  <a:tcPr/>
                </a:tc>
              </a:tr>
              <a:tr h="357288">
                <a:tc gridSpan="13">
                  <a:txBody>
                    <a:bodyPr/>
                    <a:lstStyle/>
                    <a:p>
                      <a:r>
                        <a:rPr lang="en-US" sz="1100" b="1" dirty="0" smtClean="0">
                          <a:solidFill>
                            <a:srgbClr val="00A2E6"/>
                          </a:solidFill>
                        </a:rPr>
                        <a:t>INITIATIVE 2</a:t>
                      </a:r>
                      <a:endParaRPr lang="en-US" sz="1100" b="1" dirty="0">
                        <a:solidFill>
                          <a:srgbClr val="00A2E6"/>
                        </a:solidFill>
                      </a:endParaRPr>
                    </a:p>
                  </a:txBody>
                  <a:tcPr/>
                </a:tc>
                <a:tc hMerge="1">
                  <a:txBody>
                    <a:bodyPr/>
                    <a:lstStyle/>
                    <a:p>
                      <a:endParaRPr lang="en-US" sz="1100" dirty="0"/>
                    </a:p>
                  </a:txBody>
                  <a:tcPr/>
                </a:tc>
                <a:tc hMerge="1">
                  <a:txBody>
                    <a:bodyPr/>
                    <a:lstStyle/>
                    <a:p>
                      <a:endParaRPr lang="en-US" sz="1100" dirty="0"/>
                    </a:p>
                  </a:txBody>
                  <a:tcPr/>
                </a:tc>
                <a:tc hMerge="1">
                  <a:txBody>
                    <a:bodyPr/>
                    <a:lstStyle/>
                    <a:p>
                      <a:endParaRPr lang="en-US" sz="1100" dirty="0"/>
                    </a:p>
                  </a:txBody>
                  <a:tcPr/>
                </a:tc>
                <a:tc hMerge="1">
                  <a:txBody>
                    <a:bodyPr/>
                    <a:lstStyle/>
                    <a:p>
                      <a:endParaRPr lang="en-US" sz="1100"/>
                    </a:p>
                  </a:txBody>
                  <a:tcPr/>
                </a:tc>
                <a:tc hMerge="1">
                  <a:txBody>
                    <a:bodyPr/>
                    <a:lstStyle/>
                    <a:p>
                      <a:endParaRPr lang="en-US" sz="1100" dirty="0"/>
                    </a:p>
                  </a:txBody>
                  <a:tcPr/>
                </a:tc>
                <a:tc hMerge="1">
                  <a:txBody>
                    <a:bodyPr/>
                    <a:lstStyle/>
                    <a:p>
                      <a:endParaRPr lang="en-US" sz="1100" dirty="0"/>
                    </a:p>
                  </a:txBody>
                  <a:tcPr/>
                </a:tc>
                <a:tc hMerge="1">
                  <a:txBody>
                    <a:bodyPr/>
                    <a:lstStyle/>
                    <a:p>
                      <a:endParaRPr lang="en-US" sz="1100" dirty="0"/>
                    </a:p>
                  </a:txBody>
                  <a:tcPr/>
                </a:tc>
                <a:tc hMerge="1">
                  <a:txBody>
                    <a:bodyPr/>
                    <a:lstStyle/>
                    <a:p>
                      <a:endParaRPr lang="en-US" sz="1100" dirty="0"/>
                    </a:p>
                  </a:txBody>
                  <a:tcPr/>
                </a:tc>
                <a:tc hMerge="1">
                  <a:txBody>
                    <a:bodyPr/>
                    <a:lstStyle/>
                    <a:p>
                      <a:endParaRPr lang="en-US" sz="1100" dirty="0"/>
                    </a:p>
                  </a:txBody>
                  <a:tcPr/>
                </a:tc>
                <a:tc hMerge="1">
                  <a:txBody>
                    <a:bodyPr/>
                    <a:lstStyle/>
                    <a:p>
                      <a:endParaRPr lang="en-US" sz="1100" dirty="0"/>
                    </a:p>
                  </a:txBody>
                  <a:tcPr/>
                </a:tc>
                <a:tc hMerge="1">
                  <a:txBody>
                    <a:bodyPr/>
                    <a:lstStyle/>
                    <a:p>
                      <a:endParaRPr lang="en-US" sz="1100" dirty="0"/>
                    </a:p>
                  </a:txBody>
                  <a:tcPr/>
                </a:tc>
                <a:tc hMerge="1">
                  <a:txBody>
                    <a:bodyPr/>
                    <a:lstStyle/>
                    <a:p>
                      <a:endParaRPr lang="en-US" sz="1100" dirty="0"/>
                    </a:p>
                  </a:txBody>
                  <a:tcPr/>
                </a:tc>
              </a:tr>
              <a:tr h="35728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solidFill>
                            <a:srgbClr val="949494"/>
                          </a:solidFill>
                        </a:rPr>
                        <a:t>ACTION 1</a:t>
                      </a:r>
                    </a:p>
                  </a:txBody>
                  <a:tcPr/>
                </a:tc>
                <a:tc>
                  <a:txBody>
                    <a:bodyPr/>
                    <a:lstStyle/>
                    <a:p>
                      <a:pPr algn="ctr"/>
                      <a:endParaRPr lang="en-US" sz="1100" dirty="0">
                        <a:solidFill>
                          <a:srgbClr val="949494"/>
                        </a:solidFill>
                      </a:endParaRPr>
                    </a:p>
                  </a:txBody>
                  <a:tcPr/>
                </a:tc>
                <a:tc>
                  <a:txBody>
                    <a:bodyPr/>
                    <a:lstStyle/>
                    <a:p>
                      <a:pPr algn="ctr"/>
                      <a:endParaRPr lang="en-US" sz="1100" dirty="0">
                        <a:solidFill>
                          <a:srgbClr val="949494"/>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100" dirty="0" smtClean="0">
                          <a:solidFill>
                            <a:schemeClr val="tx2">
                              <a:lumMod val="50000"/>
                              <a:lumOff val="50000"/>
                            </a:schemeClr>
                          </a:solidFill>
                          <a:latin typeface="Zapf Dingbats"/>
                          <a:ea typeface="Zapf Dingbats"/>
                          <a:cs typeface="Zapf Dingbats"/>
                          <a:sym typeface="Zapf Dingbats"/>
                        </a:rPr>
                        <a:t>✜</a:t>
                      </a:r>
                      <a:endParaRPr lang="en-US" sz="1100" dirty="0" smtClean="0">
                        <a:solidFill>
                          <a:schemeClr val="tx2">
                            <a:lumMod val="50000"/>
                            <a:lumOff val="50000"/>
                          </a:schemeClr>
                        </a:solidFill>
                      </a:endParaRPr>
                    </a:p>
                  </a:txBody>
                  <a:tcPr/>
                </a:tc>
                <a:tc>
                  <a:txBody>
                    <a:bodyPr/>
                    <a:lstStyle/>
                    <a:p>
                      <a:pPr algn="ctr"/>
                      <a:endParaRPr lang="en-US" sz="1100" dirty="0">
                        <a:solidFill>
                          <a:srgbClr val="949494"/>
                        </a:solidFill>
                      </a:endParaRPr>
                    </a:p>
                  </a:txBody>
                  <a:tcPr/>
                </a:tc>
                <a:tc>
                  <a:txBody>
                    <a:bodyPr/>
                    <a:lstStyle/>
                    <a:p>
                      <a:pPr algn="ctr"/>
                      <a:endParaRPr lang="en-US" sz="1100">
                        <a:solidFill>
                          <a:srgbClr val="949494"/>
                        </a:solidFill>
                      </a:endParaRPr>
                    </a:p>
                  </a:txBody>
                  <a:tcPr/>
                </a:tc>
                <a:tc>
                  <a:txBody>
                    <a:bodyPr/>
                    <a:lstStyle/>
                    <a:p>
                      <a:pPr algn="ctr"/>
                      <a:endParaRPr lang="en-US" sz="1100" dirty="0">
                        <a:solidFill>
                          <a:srgbClr val="949494"/>
                        </a:solidFill>
                      </a:endParaRPr>
                    </a:p>
                  </a:txBody>
                  <a:tcPr/>
                </a:tc>
                <a:tc>
                  <a:txBody>
                    <a:bodyPr/>
                    <a:lstStyle/>
                    <a:p>
                      <a:pPr algn="ctr"/>
                      <a:endParaRPr lang="en-US" sz="1100" dirty="0">
                        <a:solidFill>
                          <a:srgbClr val="949494"/>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100" dirty="0" smtClean="0">
                          <a:solidFill>
                            <a:schemeClr val="tx2">
                              <a:lumMod val="50000"/>
                              <a:lumOff val="50000"/>
                            </a:schemeClr>
                          </a:solidFill>
                          <a:latin typeface="Zapf Dingbats"/>
                          <a:ea typeface="Zapf Dingbats"/>
                          <a:cs typeface="Zapf Dingbats"/>
                          <a:sym typeface="Zapf Dingbats"/>
                        </a:rPr>
                        <a:t>✜</a:t>
                      </a:r>
                      <a:endParaRPr lang="en-US" sz="1100" dirty="0" smtClean="0">
                        <a:solidFill>
                          <a:schemeClr val="tx2">
                            <a:lumMod val="50000"/>
                            <a:lumOff val="50000"/>
                          </a:schemeClr>
                        </a:solidFill>
                      </a:endParaRPr>
                    </a:p>
                  </a:txBody>
                  <a:tcPr/>
                </a:tc>
                <a:tc>
                  <a:txBody>
                    <a:bodyPr/>
                    <a:lstStyle/>
                    <a:p>
                      <a:pPr algn="ctr"/>
                      <a:endParaRPr lang="en-US" sz="1100">
                        <a:solidFill>
                          <a:srgbClr val="949494"/>
                        </a:solidFill>
                      </a:endParaRPr>
                    </a:p>
                  </a:txBody>
                  <a:tcPr/>
                </a:tc>
                <a:tc>
                  <a:txBody>
                    <a:bodyPr/>
                    <a:lstStyle/>
                    <a:p>
                      <a:pPr algn="ctr"/>
                      <a:endParaRPr lang="en-US" sz="1100">
                        <a:solidFill>
                          <a:srgbClr val="949494"/>
                        </a:solidFill>
                      </a:endParaRPr>
                    </a:p>
                  </a:txBody>
                  <a:tcPr/>
                </a:tc>
                <a:tc>
                  <a:txBody>
                    <a:bodyPr/>
                    <a:lstStyle/>
                    <a:p>
                      <a:pPr algn="ctr"/>
                      <a:endParaRPr lang="en-US" sz="1100">
                        <a:solidFill>
                          <a:srgbClr val="949494"/>
                        </a:solidFill>
                      </a:endParaRPr>
                    </a:p>
                  </a:txBody>
                  <a:tcPr/>
                </a:tc>
                <a:tc>
                  <a:txBody>
                    <a:bodyPr/>
                    <a:lstStyle/>
                    <a:p>
                      <a:pPr algn="ctr"/>
                      <a:endParaRPr lang="en-US" sz="1100">
                        <a:solidFill>
                          <a:srgbClr val="949494"/>
                        </a:solidFill>
                      </a:endParaRPr>
                    </a:p>
                  </a:txBody>
                  <a:tcPr/>
                </a:tc>
              </a:tr>
              <a:tr h="35728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solidFill>
                            <a:srgbClr val="949494"/>
                          </a:solidFill>
                        </a:rPr>
                        <a:t>ACTION 2</a:t>
                      </a:r>
                    </a:p>
                  </a:txBody>
                  <a:tcPr/>
                </a:tc>
                <a:tc>
                  <a:txBody>
                    <a:bodyPr/>
                    <a:lstStyle/>
                    <a:p>
                      <a:pPr algn="ctr"/>
                      <a:endParaRPr lang="en-US" sz="1100">
                        <a:solidFill>
                          <a:srgbClr val="949494"/>
                        </a:solidFill>
                      </a:endParaRPr>
                    </a:p>
                  </a:txBody>
                  <a:tcPr/>
                </a:tc>
                <a:tc>
                  <a:txBody>
                    <a:bodyPr/>
                    <a:lstStyle/>
                    <a:p>
                      <a:pPr algn="ctr"/>
                      <a:endParaRPr lang="en-US" sz="1100">
                        <a:solidFill>
                          <a:srgbClr val="949494"/>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100" dirty="0" smtClean="0">
                          <a:solidFill>
                            <a:schemeClr val="tx2">
                              <a:lumMod val="50000"/>
                              <a:lumOff val="50000"/>
                            </a:schemeClr>
                          </a:solidFill>
                          <a:latin typeface="Zapf Dingbats"/>
                          <a:ea typeface="Zapf Dingbats"/>
                          <a:cs typeface="Zapf Dingbats"/>
                          <a:sym typeface="Zapf Dingbats"/>
                        </a:rPr>
                        <a:t>✜</a:t>
                      </a:r>
                      <a:endParaRPr lang="en-US" sz="1100" dirty="0" smtClean="0">
                        <a:solidFill>
                          <a:schemeClr val="tx2">
                            <a:lumMod val="50000"/>
                            <a:lumOff val="50000"/>
                          </a:schemeClr>
                        </a:solidFill>
                      </a:endParaRPr>
                    </a:p>
                  </a:txBody>
                  <a:tcPr/>
                </a:tc>
                <a:tc>
                  <a:txBody>
                    <a:bodyPr/>
                    <a:lstStyle/>
                    <a:p>
                      <a:pPr algn="ctr"/>
                      <a:endParaRPr lang="en-US" sz="1100" dirty="0">
                        <a:solidFill>
                          <a:srgbClr val="949494"/>
                        </a:solidFill>
                      </a:endParaRPr>
                    </a:p>
                  </a:txBody>
                  <a:tcPr/>
                </a:tc>
                <a:tc>
                  <a:txBody>
                    <a:bodyPr/>
                    <a:lstStyle/>
                    <a:p>
                      <a:pPr algn="ctr"/>
                      <a:endParaRPr lang="en-US" sz="1100" dirty="0">
                        <a:solidFill>
                          <a:srgbClr val="949494"/>
                        </a:solidFill>
                      </a:endParaRPr>
                    </a:p>
                  </a:txBody>
                  <a:tcPr/>
                </a:tc>
                <a:tc>
                  <a:txBody>
                    <a:bodyPr/>
                    <a:lstStyle/>
                    <a:p>
                      <a:pPr algn="ctr"/>
                      <a:endParaRPr lang="en-US" sz="1100" dirty="0">
                        <a:solidFill>
                          <a:srgbClr val="949494"/>
                        </a:solidFill>
                      </a:endParaRPr>
                    </a:p>
                  </a:txBody>
                  <a:tcPr/>
                </a:tc>
                <a:tc>
                  <a:txBody>
                    <a:bodyPr/>
                    <a:lstStyle/>
                    <a:p>
                      <a:pPr algn="ctr"/>
                      <a:endParaRPr lang="en-US" sz="1100" dirty="0">
                        <a:solidFill>
                          <a:srgbClr val="949494"/>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100" dirty="0" smtClean="0">
                          <a:solidFill>
                            <a:schemeClr val="tx2">
                              <a:lumMod val="50000"/>
                              <a:lumOff val="50000"/>
                            </a:schemeClr>
                          </a:solidFill>
                          <a:latin typeface="Zapf Dingbats"/>
                          <a:ea typeface="Zapf Dingbats"/>
                          <a:cs typeface="Zapf Dingbats"/>
                          <a:sym typeface="Zapf Dingbats"/>
                        </a:rPr>
                        <a:t>✜</a:t>
                      </a:r>
                      <a:endParaRPr lang="en-US" sz="1100" dirty="0" smtClean="0">
                        <a:solidFill>
                          <a:schemeClr val="tx2">
                            <a:lumMod val="50000"/>
                            <a:lumOff val="50000"/>
                          </a:schemeClr>
                        </a:solidFill>
                      </a:endParaRPr>
                    </a:p>
                  </a:txBody>
                  <a:tcPr/>
                </a:tc>
                <a:tc>
                  <a:txBody>
                    <a:bodyPr/>
                    <a:lstStyle/>
                    <a:p>
                      <a:pPr algn="ctr"/>
                      <a:endParaRPr lang="en-US" sz="1100">
                        <a:solidFill>
                          <a:srgbClr val="949494"/>
                        </a:solidFill>
                      </a:endParaRPr>
                    </a:p>
                  </a:txBody>
                  <a:tcPr/>
                </a:tc>
                <a:tc>
                  <a:txBody>
                    <a:bodyPr/>
                    <a:lstStyle/>
                    <a:p>
                      <a:pPr algn="ctr"/>
                      <a:endParaRPr lang="en-US" sz="1100">
                        <a:solidFill>
                          <a:srgbClr val="949494"/>
                        </a:solidFill>
                      </a:endParaRPr>
                    </a:p>
                  </a:txBody>
                  <a:tcPr/>
                </a:tc>
                <a:tc>
                  <a:txBody>
                    <a:bodyPr/>
                    <a:lstStyle/>
                    <a:p>
                      <a:pPr algn="ctr"/>
                      <a:endParaRPr lang="en-US" sz="1100">
                        <a:solidFill>
                          <a:srgbClr val="949494"/>
                        </a:solidFill>
                      </a:endParaRPr>
                    </a:p>
                  </a:txBody>
                  <a:tcPr/>
                </a:tc>
                <a:tc>
                  <a:txBody>
                    <a:bodyPr/>
                    <a:lstStyle/>
                    <a:p>
                      <a:pPr algn="ctr"/>
                      <a:endParaRPr lang="en-US" sz="1100">
                        <a:solidFill>
                          <a:srgbClr val="949494"/>
                        </a:solidFill>
                      </a:endParaRPr>
                    </a:p>
                  </a:txBody>
                  <a:tcPr/>
                </a:tc>
              </a:tr>
              <a:tr h="35728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solidFill>
                            <a:srgbClr val="949494"/>
                          </a:solidFill>
                        </a:rPr>
                        <a:t>ACTION</a:t>
                      </a:r>
                      <a:r>
                        <a:rPr lang="en-US" sz="1100" baseline="0" dirty="0" smtClean="0">
                          <a:solidFill>
                            <a:srgbClr val="949494"/>
                          </a:solidFill>
                        </a:rPr>
                        <a:t> 3</a:t>
                      </a:r>
                      <a:endParaRPr lang="en-US" sz="1100" dirty="0" smtClean="0">
                        <a:solidFill>
                          <a:srgbClr val="949494"/>
                        </a:solidFill>
                      </a:endParaRPr>
                    </a:p>
                  </a:txBody>
                  <a:tcPr/>
                </a:tc>
                <a:tc>
                  <a:txBody>
                    <a:bodyPr/>
                    <a:lstStyle/>
                    <a:p>
                      <a:pPr algn="ctr"/>
                      <a:endParaRPr lang="en-US" sz="1100" dirty="0">
                        <a:solidFill>
                          <a:srgbClr val="949494"/>
                        </a:solidFill>
                      </a:endParaRPr>
                    </a:p>
                  </a:txBody>
                  <a:tcPr/>
                </a:tc>
                <a:tc>
                  <a:txBody>
                    <a:bodyPr/>
                    <a:lstStyle/>
                    <a:p>
                      <a:pPr algn="ctr"/>
                      <a:endParaRPr lang="en-US" sz="1100">
                        <a:solidFill>
                          <a:srgbClr val="949494"/>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100" dirty="0" smtClean="0">
                          <a:solidFill>
                            <a:schemeClr val="tx2">
                              <a:lumMod val="50000"/>
                              <a:lumOff val="50000"/>
                            </a:schemeClr>
                          </a:solidFill>
                          <a:latin typeface="Zapf Dingbats"/>
                          <a:ea typeface="Zapf Dingbats"/>
                          <a:cs typeface="Zapf Dingbats"/>
                          <a:sym typeface="Zapf Dingbats"/>
                        </a:rPr>
                        <a:t>✜</a:t>
                      </a:r>
                      <a:endParaRPr lang="en-US" sz="1100" dirty="0" smtClean="0">
                        <a:solidFill>
                          <a:schemeClr val="tx2">
                            <a:lumMod val="50000"/>
                            <a:lumOff val="50000"/>
                          </a:schemeClr>
                        </a:solidFill>
                      </a:endParaRPr>
                    </a:p>
                  </a:txBody>
                  <a:tcPr/>
                </a:tc>
                <a:tc>
                  <a:txBody>
                    <a:bodyPr/>
                    <a:lstStyle/>
                    <a:p>
                      <a:pPr algn="ctr"/>
                      <a:endParaRPr lang="en-US" sz="1100">
                        <a:solidFill>
                          <a:srgbClr val="949494"/>
                        </a:solidFill>
                      </a:endParaRPr>
                    </a:p>
                  </a:txBody>
                  <a:tcPr/>
                </a:tc>
                <a:tc>
                  <a:txBody>
                    <a:bodyPr/>
                    <a:lstStyle/>
                    <a:p>
                      <a:pPr algn="ctr"/>
                      <a:endParaRPr lang="en-US" sz="1100">
                        <a:solidFill>
                          <a:srgbClr val="949494"/>
                        </a:solidFill>
                      </a:endParaRPr>
                    </a:p>
                  </a:txBody>
                  <a:tcPr/>
                </a:tc>
                <a:tc>
                  <a:txBody>
                    <a:bodyPr/>
                    <a:lstStyle/>
                    <a:p>
                      <a:pPr algn="ctr"/>
                      <a:endParaRPr lang="en-US" sz="1100" dirty="0">
                        <a:solidFill>
                          <a:srgbClr val="949494"/>
                        </a:solidFill>
                      </a:endParaRPr>
                    </a:p>
                  </a:txBody>
                  <a:tcPr/>
                </a:tc>
                <a:tc>
                  <a:txBody>
                    <a:bodyPr/>
                    <a:lstStyle/>
                    <a:p>
                      <a:pPr algn="ctr"/>
                      <a:endParaRPr lang="en-US" sz="1100" dirty="0">
                        <a:solidFill>
                          <a:srgbClr val="949494"/>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100" dirty="0" smtClean="0">
                          <a:solidFill>
                            <a:schemeClr val="tx2">
                              <a:lumMod val="50000"/>
                              <a:lumOff val="50000"/>
                            </a:schemeClr>
                          </a:solidFill>
                          <a:latin typeface="Zapf Dingbats"/>
                          <a:ea typeface="Zapf Dingbats"/>
                          <a:cs typeface="Zapf Dingbats"/>
                          <a:sym typeface="Zapf Dingbats"/>
                        </a:rPr>
                        <a:t>✜</a:t>
                      </a:r>
                      <a:endParaRPr lang="en-US" sz="1100" dirty="0" smtClean="0">
                        <a:solidFill>
                          <a:schemeClr val="tx2">
                            <a:lumMod val="50000"/>
                            <a:lumOff val="50000"/>
                          </a:schemeClr>
                        </a:solidFill>
                      </a:endParaRPr>
                    </a:p>
                  </a:txBody>
                  <a:tcPr/>
                </a:tc>
                <a:tc>
                  <a:txBody>
                    <a:bodyPr/>
                    <a:lstStyle/>
                    <a:p>
                      <a:pPr algn="ctr"/>
                      <a:endParaRPr lang="en-US" sz="1100" dirty="0">
                        <a:solidFill>
                          <a:srgbClr val="949494"/>
                        </a:solidFill>
                      </a:endParaRPr>
                    </a:p>
                  </a:txBody>
                  <a:tcPr/>
                </a:tc>
                <a:tc>
                  <a:txBody>
                    <a:bodyPr/>
                    <a:lstStyle/>
                    <a:p>
                      <a:pPr algn="ctr"/>
                      <a:endParaRPr lang="en-US" sz="1100" dirty="0">
                        <a:solidFill>
                          <a:srgbClr val="949494"/>
                        </a:solidFill>
                      </a:endParaRPr>
                    </a:p>
                  </a:txBody>
                  <a:tcPr/>
                </a:tc>
                <a:tc>
                  <a:txBody>
                    <a:bodyPr/>
                    <a:lstStyle/>
                    <a:p>
                      <a:pPr algn="ctr"/>
                      <a:endParaRPr lang="en-US" sz="1100" dirty="0">
                        <a:solidFill>
                          <a:srgbClr val="949494"/>
                        </a:solidFill>
                      </a:endParaRPr>
                    </a:p>
                  </a:txBody>
                  <a:tcPr/>
                </a:tc>
                <a:tc>
                  <a:txBody>
                    <a:bodyPr/>
                    <a:lstStyle/>
                    <a:p>
                      <a:pPr algn="ctr"/>
                      <a:endParaRPr lang="en-US" sz="1100" dirty="0">
                        <a:solidFill>
                          <a:srgbClr val="949494"/>
                        </a:solidFill>
                      </a:endParaRPr>
                    </a:p>
                  </a:txBody>
                  <a:tcPr/>
                </a:tc>
              </a:tr>
              <a:tr h="357288">
                <a:tc gridSpan="13">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b="1" dirty="0" smtClean="0">
                          <a:solidFill>
                            <a:srgbClr val="00A2E6"/>
                          </a:solidFill>
                        </a:rPr>
                        <a:t>INITIATIVE 3</a:t>
                      </a:r>
                    </a:p>
                  </a:txBody>
                  <a:tcPr/>
                </a:tc>
                <a:tc hMerge="1">
                  <a:txBody>
                    <a:bodyPr/>
                    <a:lstStyle/>
                    <a:p>
                      <a:endParaRPr lang="en-US" sz="1100" dirty="0"/>
                    </a:p>
                  </a:txBody>
                  <a:tcPr/>
                </a:tc>
                <a:tc hMerge="1">
                  <a:txBody>
                    <a:bodyPr/>
                    <a:lstStyle/>
                    <a:p>
                      <a:endParaRPr lang="en-US" sz="1100" dirty="0"/>
                    </a:p>
                  </a:txBody>
                  <a:tcPr/>
                </a:tc>
                <a:tc hMerge="1">
                  <a:txBody>
                    <a:bodyPr/>
                    <a:lstStyle/>
                    <a:p>
                      <a:endParaRPr lang="en-US" sz="1100" dirty="0"/>
                    </a:p>
                  </a:txBody>
                  <a:tcPr/>
                </a:tc>
                <a:tc hMerge="1">
                  <a:txBody>
                    <a:bodyPr/>
                    <a:lstStyle/>
                    <a:p>
                      <a:endParaRPr lang="en-US" sz="1100" dirty="0"/>
                    </a:p>
                  </a:txBody>
                  <a:tcPr/>
                </a:tc>
                <a:tc hMerge="1">
                  <a:txBody>
                    <a:bodyPr/>
                    <a:lstStyle/>
                    <a:p>
                      <a:endParaRPr lang="en-US" sz="1100" dirty="0"/>
                    </a:p>
                  </a:txBody>
                  <a:tcPr/>
                </a:tc>
                <a:tc hMerge="1">
                  <a:txBody>
                    <a:bodyPr/>
                    <a:lstStyle/>
                    <a:p>
                      <a:endParaRPr lang="en-US" sz="1100" dirty="0"/>
                    </a:p>
                  </a:txBody>
                  <a:tcPr/>
                </a:tc>
                <a:tc hMerge="1">
                  <a:txBody>
                    <a:bodyPr/>
                    <a:lstStyle/>
                    <a:p>
                      <a:endParaRPr lang="en-US" sz="1100" dirty="0"/>
                    </a:p>
                  </a:txBody>
                  <a:tcPr/>
                </a:tc>
                <a:tc hMerge="1">
                  <a:txBody>
                    <a:bodyPr/>
                    <a:lstStyle/>
                    <a:p>
                      <a:endParaRPr lang="en-US" sz="1100" dirty="0"/>
                    </a:p>
                  </a:txBody>
                  <a:tcPr/>
                </a:tc>
                <a:tc hMerge="1">
                  <a:txBody>
                    <a:bodyPr/>
                    <a:lstStyle/>
                    <a:p>
                      <a:endParaRPr lang="en-US" sz="1100" dirty="0"/>
                    </a:p>
                  </a:txBody>
                  <a:tcPr/>
                </a:tc>
                <a:tc hMerge="1">
                  <a:txBody>
                    <a:bodyPr/>
                    <a:lstStyle/>
                    <a:p>
                      <a:endParaRPr lang="en-US" sz="1100" dirty="0"/>
                    </a:p>
                  </a:txBody>
                  <a:tcPr/>
                </a:tc>
                <a:tc hMerge="1">
                  <a:txBody>
                    <a:bodyPr/>
                    <a:lstStyle/>
                    <a:p>
                      <a:endParaRPr lang="en-US" sz="1100" dirty="0"/>
                    </a:p>
                  </a:txBody>
                  <a:tcPr/>
                </a:tc>
                <a:tc hMerge="1">
                  <a:txBody>
                    <a:bodyPr/>
                    <a:lstStyle/>
                    <a:p>
                      <a:endParaRPr lang="en-US" sz="1100" dirty="0"/>
                    </a:p>
                  </a:txBody>
                  <a:tcPr/>
                </a:tc>
              </a:tr>
              <a:tr h="35728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solidFill>
                            <a:srgbClr val="949494"/>
                          </a:solidFill>
                        </a:rPr>
                        <a:t>ACTION 1</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100" dirty="0" smtClean="0">
                          <a:solidFill>
                            <a:schemeClr val="tx2">
                              <a:lumMod val="50000"/>
                              <a:lumOff val="50000"/>
                            </a:schemeClr>
                          </a:solidFill>
                          <a:latin typeface="Zapf Dingbats"/>
                          <a:ea typeface="Zapf Dingbats"/>
                          <a:cs typeface="Zapf Dingbats"/>
                          <a:sym typeface="Zapf Dingbats"/>
                        </a:rPr>
                        <a:t>✜</a:t>
                      </a:r>
                      <a:endParaRPr lang="en-US" sz="1100" dirty="0" smtClean="0">
                        <a:solidFill>
                          <a:schemeClr val="tx2">
                            <a:lumMod val="50000"/>
                            <a:lumOff val="50000"/>
                          </a:schemeClr>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100" dirty="0" smtClean="0">
                          <a:solidFill>
                            <a:schemeClr val="tx2">
                              <a:lumMod val="50000"/>
                              <a:lumOff val="50000"/>
                            </a:schemeClr>
                          </a:solidFill>
                          <a:latin typeface="Zapf Dingbats"/>
                          <a:ea typeface="Zapf Dingbats"/>
                          <a:cs typeface="Zapf Dingbats"/>
                          <a:sym typeface="Zapf Dingbats"/>
                        </a:rPr>
                        <a:t>✜</a:t>
                      </a:r>
                      <a:endParaRPr lang="en-US" sz="1100" dirty="0" smtClean="0">
                        <a:solidFill>
                          <a:schemeClr val="tx2">
                            <a:lumMod val="50000"/>
                            <a:lumOff val="50000"/>
                          </a:schemeClr>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100" dirty="0" smtClean="0">
                          <a:solidFill>
                            <a:schemeClr val="tx2">
                              <a:lumMod val="50000"/>
                              <a:lumOff val="50000"/>
                            </a:schemeClr>
                          </a:solidFill>
                          <a:latin typeface="Zapf Dingbats"/>
                          <a:ea typeface="Zapf Dingbats"/>
                          <a:cs typeface="Zapf Dingbats"/>
                          <a:sym typeface="Zapf Dingbats"/>
                        </a:rPr>
                        <a:t>✜</a:t>
                      </a:r>
                      <a:endParaRPr lang="en-US" sz="1100" dirty="0" smtClean="0">
                        <a:solidFill>
                          <a:schemeClr val="tx2">
                            <a:lumMod val="50000"/>
                            <a:lumOff val="50000"/>
                          </a:schemeClr>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100" dirty="0" smtClean="0">
                          <a:solidFill>
                            <a:schemeClr val="tx2">
                              <a:lumMod val="50000"/>
                              <a:lumOff val="50000"/>
                            </a:schemeClr>
                          </a:solidFill>
                          <a:latin typeface="Zapf Dingbats"/>
                          <a:ea typeface="Zapf Dingbats"/>
                          <a:cs typeface="Zapf Dingbats"/>
                          <a:sym typeface="Zapf Dingbats"/>
                        </a:rPr>
                        <a:t>✜</a:t>
                      </a:r>
                      <a:endParaRPr lang="en-US" sz="1100" dirty="0" smtClean="0">
                        <a:solidFill>
                          <a:schemeClr val="tx2">
                            <a:lumMod val="50000"/>
                            <a:lumOff val="50000"/>
                          </a:schemeClr>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100" dirty="0" smtClean="0">
                          <a:solidFill>
                            <a:schemeClr val="tx2">
                              <a:lumMod val="50000"/>
                              <a:lumOff val="50000"/>
                            </a:schemeClr>
                          </a:solidFill>
                          <a:latin typeface="Zapf Dingbats"/>
                          <a:ea typeface="Zapf Dingbats"/>
                          <a:cs typeface="Zapf Dingbats"/>
                          <a:sym typeface="Zapf Dingbats"/>
                        </a:rPr>
                        <a:t>✜</a:t>
                      </a:r>
                      <a:endParaRPr lang="en-US" sz="1100" dirty="0" smtClean="0">
                        <a:solidFill>
                          <a:schemeClr val="tx2">
                            <a:lumMod val="50000"/>
                            <a:lumOff val="50000"/>
                          </a:schemeClr>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100" dirty="0" smtClean="0">
                          <a:solidFill>
                            <a:schemeClr val="tx2">
                              <a:lumMod val="50000"/>
                              <a:lumOff val="50000"/>
                            </a:schemeClr>
                          </a:solidFill>
                          <a:latin typeface="Zapf Dingbats"/>
                          <a:ea typeface="Zapf Dingbats"/>
                          <a:cs typeface="Zapf Dingbats"/>
                          <a:sym typeface="Zapf Dingbats"/>
                        </a:rPr>
                        <a:t>✜</a:t>
                      </a:r>
                      <a:endParaRPr lang="en-US" sz="1100" dirty="0" smtClean="0">
                        <a:solidFill>
                          <a:schemeClr val="tx2">
                            <a:lumMod val="50000"/>
                            <a:lumOff val="50000"/>
                          </a:schemeClr>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100" dirty="0" smtClean="0">
                          <a:solidFill>
                            <a:schemeClr val="tx2">
                              <a:lumMod val="50000"/>
                              <a:lumOff val="50000"/>
                            </a:schemeClr>
                          </a:solidFill>
                          <a:latin typeface="Zapf Dingbats"/>
                          <a:ea typeface="Zapf Dingbats"/>
                          <a:cs typeface="Zapf Dingbats"/>
                          <a:sym typeface="Zapf Dingbats"/>
                        </a:rPr>
                        <a:t>✜</a:t>
                      </a:r>
                      <a:endParaRPr lang="en-US" sz="1100" dirty="0" smtClean="0">
                        <a:solidFill>
                          <a:schemeClr val="tx2">
                            <a:lumMod val="50000"/>
                            <a:lumOff val="50000"/>
                          </a:schemeClr>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100" dirty="0" smtClean="0">
                          <a:solidFill>
                            <a:schemeClr val="tx2">
                              <a:lumMod val="50000"/>
                              <a:lumOff val="50000"/>
                            </a:schemeClr>
                          </a:solidFill>
                          <a:latin typeface="Zapf Dingbats"/>
                          <a:ea typeface="Zapf Dingbats"/>
                          <a:cs typeface="Zapf Dingbats"/>
                          <a:sym typeface="Zapf Dingbats"/>
                        </a:rPr>
                        <a:t>✜</a:t>
                      </a:r>
                      <a:endParaRPr lang="en-US" sz="1100" dirty="0" smtClean="0">
                        <a:solidFill>
                          <a:schemeClr val="tx2">
                            <a:lumMod val="50000"/>
                            <a:lumOff val="50000"/>
                          </a:schemeClr>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100" dirty="0" smtClean="0">
                          <a:solidFill>
                            <a:schemeClr val="tx2">
                              <a:lumMod val="50000"/>
                              <a:lumOff val="50000"/>
                            </a:schemeClr>
                          </a:solidFill>
                          <a:latin typeface="Zapf Dingbats"/>
                          <a:ea typeface="Zapf Dingbats"/>
                          <a:cs typeface="Zapf Dingbats"/>
                          <a:sym typeface="Zapf Dingbats"/>
                        </a:rPr>
                        <a:t>✜</a:t>
                      </a:r>
                      <a:endParaRPr lang="en-US" sz="1100" dirty="0" smtClean="0">
                        <a:solidFill>
                          <a:schemeClr val="tx2">
                            <a:lumMod val="50000"/>
                            <a:lumOff val="50000"/>
                          </a:schemeClr>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100" dirty="0" smtClean="0">
                          <a:solidFill>
                            <a:schemeClr val="tx2">
                              <a:lumMod val="50000"/>
                              <a:lumOff val="50000"/>
                            </a:schemeClr>
                          </a:solidFill>
                          <a:latin typeface="Zapf Dingbats"/>
                          <a:ea typeface="Zapf Dingbats"/>
                          <a:cs typeface="Zapf Dingbats"/>
                          <a:sym typeface="Zapf Dingbats"/>
                        </a:rPr>
                        <a:t>✜</a:t>
                      </a:r>
                      <a:endParaRPr lang="en-US" sz="1100" dirty="0" smtClean="0">
                        <a:solidFill>
                          <a:schemeClr val="tx2">
                            <a:lumMod val="50000"/>
                            <a:lumOff val="50000"/>
                          </a:schemeClr>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100" dirty="0" smtClean="0">
                          <a:solidFill>
                            <a:schemeClr val="tx2">
                              <a:lumMod val="50000"/>
                              <a:lumOff val="50000"/>
                            </a:schemeClr>
                          </a:solidFill>
                          <a:latin typeface="Zapf Dingbats"/>
                          <a:ea typeface="Zapf Dingbats"/>
                          <a:cs typeface="Zapf Dingbats"/>
                          <a:sym typeface="Zapf Dingbats"/>
                        </a:rPr>
                        <a:t>✜</a:t>
                      </a:r>
                      <a:endParaRPr lang="en-US" sz="1100" dirty="0" smtClean="0">
                        <a:solidFill>
                          <a:schemeClr val="tx2">
                            <a:lumMod val="50000"/>
                            <a:lumOff val="50000"/>
                          </a:schemeClr>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100" dirty="0" smtClean="0">
                          <a:solidFill>
                            <a:schemeClr val="tx2">
                              <a:lumMod val="50000"/>
                              <a:lumOff val="50000"/>
                            </a:schemeClr>
                          </a:solidFill>
                          <a:latin typeface="Zapf Dingbats"/>
                          <a:ea typeface="Zapf Dingbats"/>
                          <a:cs typeface="Zapf Dingbats"/>
                          <a:sym typeface="Zapf Dingbats"/>
                        </a:rPr>
                        <a:t>✜</a:t>
                      </a:r>
                      <a:endParaRPr lang="en-US" sz="1100" dirty="0" smtClean="0">
                        <a:solidFill>
                          <a:schemeClr val="tx2">
                            <a:lumMod val="50000"/>
                            <a:lumOff val="50000"/>
                          </a:schemeClr>
                        </a:solidFill>
                      </a:endParaRPr>
                    </a:p>
                  </a:txBody>
                  <a:tcPr/>
                </a:tc>
              </a:tr>
              <a:tr h="35728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solidFill>
                            <a:srgbClr val="949494"/>
                          </a:solidFill>
                        </a:rPr>
                        <a:t>ACTION 2</a:t>
                      </a:r>
                    </a:p>
                  </a:txBody>
                  <a:tcPr/>
                </a:tc>
                <a:tc>
                  <a:txBody>
                    <a:bodyPr/>
                    <a:lstStyle/>
                    <a:p>
                      <a:pPr algn="ctr"/>
                      <a:endParaRPr lang="en-US" sz="1100" dirty="0">
                        <a:solidFill>
                          <a:srgbClr val="949494"/>
                        </a:solidFill>
                      </a:endParaRPr>
                    </a:p>
                  </a:txBody>
                  <a:tcPr/>
                </a:tc>
                <a:tc>
                  <a:txBody>
                    <a:bodyPr/>
                    <a:lstStyle/>
                    <a:p>
                      <a:pPr algn="ctr"/>
                      <a:endParaRPr lang="en-US" sz="1100" dirty="0">
                        <a:solidFill>
                          <a:srgbClr val="949494"/>
                        </a:solidFill>
                      </a:endParaRPr>
                    </a:p>
                  </a:txBody>
                  <a:tcPr/>
                </a:tc>
                <a:tc>
                  <a:txBody>
                    <a:bodyPr/>
                    <a:lstStyle/>
                    <a:p>
                      <a:pPr algn="ctr"/>
                      <a:endParaRPr lang="en-US" sz="1100" dirty="0">
                        <a:solidFill>
                          <a:srgbClr val="949494"/>
                        </a:solidFill>
                      </a:endParaRPr>
                    </a:p>
                  </a:txBody>
                  <a:tcPr/>
                </a:tc>
                <a:tc>
                  <a:txBody>
                    <a:bodyPr/>
                    <a:lstStyle/>
                    <a:p>
                      <a:pPr algn="ctr"/>
                      <a:endParaRPr lang="en-US" sz="1100">
                        <a:solidFill>
                          <a:srgbClr val="949494"/>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100" dirty="0" smtClean="0">
                          <a:solidFill>
                            <a:schemeClr val="tx2">
                              <a:lumMod val="50000"/>
                              <a:lumOff val="50000"/>
                            </a:schemeClr>
                          </a:solidFill>
                          <a:latin typeface="Zapf Dingbats"/>
                          <a:ea typeface="Zapf Dingbats"/>
                          <a:cs typeface="Zapf Dingbats"/>
                          <a:sym typeface="Zapf Dingbats"/>
                        </a:rPr>
                        <a:t>✜</a:t>
                      </a:r>
                      <a:endParaRPr lang="en-US" sz="1100" dirty="0" smtClean="0">
                        <a:solidFill>
                          <a:schemeClr val="tx2">
                            <a:lumMod val="50000"/>
                            <a:lumOff val="50000"/>
                          </a:schemeClr>
                        </a:solidFill>
                      </a:endParaRPr>
                    </a:p>
                  </a:txBody>
                  <a:tcPr/>
                </a:tc>
                <a:tc>
                  <a:txBody>
                    <a:bodyPr/>
                    <a:lstStyle/>
                    <a:p>
                      <a:pPr algn="ctr"/>
                      <a:endParaRPr lang="en-US" sz="1100">
                        <a:solidFill>
                          <a:srgbClr val="949494"/>
                        </a:solidFill>
                      </a:endParaRPr>
                    </a:p>
                  </a:txBody>
                  <a:tcPr/>
                </a:tc>
                <a:tc>
                  <a:txBody>
                    <a:bodyPr/>
                    <a:lstStyle/>
                    <a:p>
                      <a:pPr algn="ctr"/>
                      <a:endParaRPr lang="en-US" sz="1100">
                        <a:solidFill>
                          <a:srgbClr val="949494"/>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100" dirty="0" smtClean="0">
                          <a:solidFill>
                            <a:schemeClr val="tx2">
                              <a:lumMod val="50000"/>
                              <a:lumOff val="50000"/>
                            </a:schemeClr>
                          </a:solidFill>
                          <a:latin typeface="Zapf Dingbats"/>
                          <a:ea typeface="Zapf Dingbats"/>
                          <a:cs typeface="Zapf Dingbats"/>
                          <a:sym typeface="Zapf Dingbats"/>
                        </a:rPr>
                        <a:t>✜</a:t>
                      </a:r>
                      <a:endParaRPr lang="en-US" sz="1100" dirty="0" smtClean="0">
                        <a:solidFill>
                          <a:schemeClr val="tx2">
                            <a:lumMod val="50000"/>
                            <a:lumOff val="50000"/>
                          </a:schemeClr>
                        </a:solidFill>
                      </a:endParaRPr>
                    </a:p>
                  </a:txBody>
                  <a:tcPr/>
                </a:tc>
                <a:tc>
                  <a:txBody>
                    <a:bodyPr/>
                    <a:lstStyle/>
                    <a:p>
                      <a:pPr algn="ctr"/>
                      <a:endParaRPr lang="en-US" sz="1100" dirty="0">
                        <a:solidFill>
                          <a:srgbClr val="949494"/>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100" dirty="0" smtClean="0">
                          <a:solidFill>
                            <a:schemeClr val="tx2">
                              <a:lumMod val="50000"/>
                              <a:lumOff val="50000"/>
                            </a:schemeClr>
                          </a:solidFill>
                          <a:latin typeface="Zapf Dingbats"/>
                          <a:ea typeface="Zapf Dingbats"/>
                          <a:cs typeface="Zapf Dingbats"/>
                          <a:sym typeface="Zapf Dingbats"/>
                        </a:rPr>
                        <a:t>✜</a:t>
                      </a:r>
                      <a:endParaRPr lang="en-US" sz="1100" dirty="0" smtClean="0">
                        <a:solidFill>
                          <a:schemeClr val="tx2">
                            <a:lumMod val="50000"/>
                            <a:lumOff val="50000"/>
                          </a:schemeClr>
                        </a:solidFill>
                      </a:endParaRPr>
                    </a:p>
                  </a:txBody>
                  <a:tcPr/>
                </a:tc>
                <a:tc>
                  <a:txBody>
                    <a:bodyPr/>
                    <a:lstStyle/>
                    <a:p>
                      <a:pPr algn="ctr"/>
                      <a:endParaRPr lang="en-US" sz="1100" dirty="0">
                        <a:solidFill>
                          <a:srgbClr val="949494"/>
                        </a:solidFill>
                      </a:endParaRPr>
                    </a:p>
                  </a:txBody>
                  <a:tcPr/>
                </a:tc>
                <a:tc>
                  <a:txBody>
                    <a:bodyPr/>
                    <a:lstStyle/>
                    <a:p>
                      <a:pPr algn="ctr"/>
                      <a:endParaRPr lang="en-US" sz="1100">
                        <a:solidFill>
                          <a:srgbClr val="949494"/>
                        </a:solidFill>
                      </a:endParaRPr>
                    </a:p>
                  </a:txBody>
                  <a:tcPr/>
                </a:tc>
              </a:tr>
              <a:tr h="35728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solidFill>
                            <a:srgbClr val="949494"/>
                          </a:solidFill>
                        </a:rPr>
                        <a:t>ACTION</a:t>
                      </a:r>
                      <a:r>
                        <a:rPr lang="en-US" sz="1100" baseline="0" dirty="0" smtClean="0">
                          <a:solidFill>
                            <a:srgbClr val="949494"/>
                          </a:solidFill>
                        </a:rPr>
                        <a:t> 3</a:t>
                      </a:r>
                      <a:endParaRPr lang="en-US" sz="1100" dirty="0" smtClean="0">
                        <a:solidFill>
                          <a:srgbClr val="949494"/>
                        </a:solidFill>
                      </a:endParaRPr>
                    </a:p>
                  </a:txBody>
                  <a:tcPr/>
                </a:tc>
                <a:tc>
                  <a:txBody>
                    <a:bodyPr/>
                    <a:lstStyle/>
                    <a:p>
                      <a:pPr algn="ctr"/>
                      <a:endParaRPr lang="en-US" sz="1100">
                        <a:solidFill>
                          <a:srgbClr val="949494"/>
                        </a:solidFill>
                      </a:endParaRPr>
                    </a:p>
                  </a:txBody>
                  <a:tcPr/>
                </a:tc>
                <a:tc>
                  <a:txBody>
                    <a:bodyPr/>
                    <a:lstStyle/>
                    <a:p>
                      <a:pPr algn="ctr"/>
                      <a:endParaRPr lang="en-US" sz="1100">
                        <a:solidFill>
                          <a:srgbClr val="949494"/>
                        </a:solidFill>
                      </a:endParaRPr>
                    </a:p>
                  </a:txBody>
                  <a:tcPr/>
                </a:tc>
                <a:tc>
                  <a:txBody>
                    <a:bodyPr/>
                    <a:lstStyle/>
                    <a:p>
                      <a:pPr algn="ctr"/>
                      <a:endParaRPr lang="en-US" sz="1100">
                        <a:solidFill>
                          <a:srgbClr val="949494"/>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100" dirty="0" smtClean="0">
                          <a:solidFill>
                            <a:schemeClr val="tx2">
                              <a:lumMod val="50000"/>
                              <a:lumOff val="50000"/>
                            </a:schemeClr>
                          </a:solidFill>
                          <a:latin typeface="Zapf Dingbats"/>
                          <a:ea typeface="Zapf Dingbats"/>
                          <a:cs typeface="Zapf Dingbats"/>
                          <a:sym typeface="Zapf Dingbats"/>
                        </a:rPr>
                        <a:t>✜</a:t>
                      </a:r>
                      <a:endParaRPr lang="en-US" sz="1100" dirty="0" smtClean="0">
                        <a:solidFill>
                          <a:schemeClr val="tx2">
                            <a:lumMod val="50000"/>
                            <a:lumOff val="50000"/>
                          </a:schemeClr>
                        </a:solidFill>
                      </a:endParaRPr>
                    </a:p>
                  </a:txBody>
                  <a:tcPr/>
                </a:tc>
                <a:tc>
                  <a:txBody>
                    <a:bodyPr/>
                    <a:lstStyle/>
                    <a:p>
                      <a:pPr algn="ctr"/>
                      <a:endParaRPr lang="en-US" sz="1100" dirty="0">
                        <a:solidFill>
                          <a:srgbClr val="949494"/>
                        </a:solidFill>
                      </a:endParaRPr>
                    </a:p>
                  </a:txBody>
                  <a:tcPr/>
                </a:tc>
                <a:tc>
                  <a:txBody>
                    <a:bodyPr/>
                    <a:lstStyle/>
                    <a:p>
                      <a:pPr algn="ctr"/>
                      <a:endParaRPr lang="en-US" sz="1100">
                        <a:solidFill>
                          <a:srgbClr val="949494"/>
                        </a:solidFill>
                      </a:endParaRPr>
                    </a:p>
                  </a:txBody>
                  <a:tcPr/>
                </a:tc>
                <a:tc>
                  <a:txBody>
                    <a:bodyPr/>
                    <a:lstStyle/>
                    <a:p>
                      <a:pPr algn="ctr"/>
                      <a:endParaRPr lang="en-US" sz="1100" dirty="0">
                        <a:solidFill>
                          <a:srgbClr val="949494"/>
                        </a:solidFill>
                      </a:endParaRPr>
                    </a:p>
                  </a:txBody>
                  <a:tcPr/>
                </a:tc>
                <a:tc>
                  <a:txBody>
                    <a:bodyPr/>
                    <a:lstStyle/>
                    <a:p>
                      <a:pPr algn="ctr"/>
                      <a:endParaRPr lang="en-US" sz="1100" dirty="0">
                        <a:solidFill>
                          <a:srgbClr val="949494"/>
                        </a:solidFill>
                      </a:endParaRPr>
                    </a:p>
                  </a:txBody>
                  <a:tcPr/>
                </a:tc>
                <a:tc>
                  <a:txBody>
                    <a:bodyPr/>
                    <a:lstStyle/>
                    <a:p>
                      <a:pPr algn="ctr"/>
                      <a:endParaRPr lang="en-US" sz="1100" dirty="0">
                        <a:solidFill>
                          <a:srgbClr val="949494"/>
                        </a:solidFill>
                      </a:endParaRPr>
                    </a:p>
                  </a:txBody>
                  <a:tcPr/>
                </a:tc>
                <a:tc>
                  <a:txBody>
                    <a:bodyPr/>
                    <a:lstStyle/>
                    <a:p>
                      <a:pPr algn="ctr"/>
                      <a:endParaRPr lang="en-US" sz="1100" dirty="0">
                        <a:solidFill>
                          <a:srgbClr val="949494"/>
                        </a:solidFill>
                      </a:endParaRPr>
                    </a:p>
                  </a:txBody>
                  <a:tcPr/>
                </a:tc>
                <a:tc>
                  <a:txBody>
                    <a:bodyPr/>
                    <a:lstStyle/>
                    <a:p>
                      <a:pPr algn="ctr"/>
                      <a:endParaRPr lang="en-US" sz="1100" dirty="0">
                        <a:solidFill>
                          <a:srgbClr val="949494"/>
                        </a:solidFill>
                      </a:endParaRPr>
                    </a:p>
                  </a:txBody>
                  <a:tcPr/>
                </a:tc>
                <a:tc>
                  <a:txBody>
                    <a:bodyPr/>
                    <a:lstStyle/>
                    <a:p>
                      <a:pPr algn="ctr"/>
                      <a:endParaRPr lang="en-US" sz="1100" dirty="0">
                        <a:solidFill>
                          <a:srgbClr val="949494"/>
                        </a:solidFill>
                      </a:endParaRPr>
                    </a:p>
                  </a:txBody>
                  <a:tcPr/>
                </a:tc>
              </a:tr>
              <a:tr h="357288">
                <a:tc gridSpan="13">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b="1" dirty="0" smtClean="0">
                          <a:solidFill>
                            <a:srgbClr val="00A2E6"/>
                          </a:solidFill>
                        </a:rPr>
                        <a:t>INITIATIVE 4</a:t>
                      </a:r>
                    </a:p>
                  </a:txBody>
                  <a:tcPr/>
                </a:tc>
                <a:tc hMerge="1">
                  <a:txBody>
                    <a:bodyPr/>
                    <a:lstStyle/>
                    <a:p>
                      <a:endParaRPr lang="en-US" sz="1100" dirty="0"/>
                    </a:p>
                  </a:txBody>
                  <a:tcPr/>
                </a:tc>
                <a:tc hMerge="1">
                  <a:txBody>
                    <a:bodyPr/>
                    <a:lstStyle/>
                    <a:p>
                      <a:endParaRPr lang="en-US" sz="1100" dirty="0"/>
                    </a:p>
                  </a:txBody>
                  <a:tcPr/>
                </a:tc>
                <a:tc hMerge="1">
                  <a:txBody>
                    <a:bodyPr/>
                    <a:lstStyle/>
                    <a:p>
                      <a:endParaRPr lang="en-US" sz="1100" dirty="0"/>
                    </a:p>
                  </a:txBody>
                  <a:tcPr/>
                </a:tc>
                <a:tc hMerge="1">
                  <a:txBody>
                    <a:bodyPr/>
                    <a:lstStyle/>
                    <a:p>
                      <a:endParaRPr lang="en-US" sz="1100" dirty="0"/>
                    </a:p>
                  </a:txBody>
                  <a:tcPr/>
                </a:tc>
                <a:tc hMerge="1">
                  <a:txBody>
                    <a:bodyPr/>
                    <a:lstStyle/>
                    <a:p>
                      <a:endParaRPr lang="en-US" sz="1100" dirty="0"/>
                    </a:p>
                  </a:txBody>
                  <a:tcPr/>
                </a:tc>
                <a:tc hMerge="1">
                  <a:txBody>
                    <a:bodyPr/>
                    <a:lstStyle/>
                    <a:p>
                      <a:endParaRPr lang="en-US" sz="1100" dirty="0"/>
                    </a:p>
                  </a:txBody>
                  <a:tcPr/>
                </a:tc>
                <a:tc hMerge="1">
                  <a:txBody>
                    <a:bodyPr/>
                    <a:lstStyle/>
                    <a:p>
                      <a:endParaRPr lang="en-US" sz="1100" dirty="0"/>
                    </a:p>
                  </a:txBody>
                  <a:tcPr/>
                </a:tc>
                <a:tc hMerge="1">
                  <a:txBody>
                    <a:bodyPr/>
                    <a:lstStyle/>
                    <a:p>
                      <a:endParaRPr lang="en-US" sz="1100" dirty="0"/>
                    </a:p>
                  </a:txBody>
                  <a:tcPr/>
                </a:tc>
                <a:tc hMerge="1">
                  <a:txBody>
                    <a:bodyPr/>
                    <a:lstStyle/>
                    <a:p>
                      <a:endParaRPr lang="en-US" sz="1100" dirty="0"/>
                    </a:p>
                  </a:txBody>
                  <a:tcPr/>
                </a:tc>
                <a:tc hMerge="1">
                  <a:txBody>
                    <a:bodyPr/>
                    <a:lstStyle/>
                    <a:p>
                      <a:endParaRPr lang="en-US" sz="1100" dirty="0"/>
                    </a:p>
                  </a:txBody>
                  <a:tcPr/>
                </a:tc>
                <a:tc hMerge="1">
                  <a:txBody>
                    <a:bodyPr/>
                    <a:lstStyle/>
                    <a:p>
                      <a:endParaRPr lang="en-US" sz="1100" dirty="0"/>
                    </a:p>
                  </a:txBody>
                  <a:tcPr/>
                </a:tc>
                <a:tc hMerge="1">
                  <a:txBody>
                    <a:bodyPr/>
                    <a:lstStyle/>
                    <a:p>
                      <a:endParaRPr lang="en-US" sz="1100" dirty="0"/>
                    </a:p>
                  </a:txBody>
                  <a:tcPr/>
                </a:tc>
              </a:tr>
              <a:tr h="35728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solidFill>
                            <a:srgbClr val="949494"/>
                          </a:solidFill>
                        </a:rPr>
                        <a:t>ACTION 1</a:t>
                      </a:r>
                    </a:p>
                  </a:txBody>
                  <a:tcPr/>
                </a:tc>
                <a:tc>
                  <a:txBody>
                    <a:bodyPr/>
                    <a:lstStyle/>
                    <a:p>
                      <a:pPr algn="ctr"/>
                      <a:endParaRPr lang="en-US" sz="1100" dirty="0">
                        <a:solidFill>
                          <a:srgbClr val="949494"/>
                        </a:solidFill>
                      </a:endParaRPr>
                    </a:p>
                  </a:txBody>
                  <a:tcPr/>
                </a:tc>
                <a:tc>
                  <a:txBody>
                    <a:bodyPr/>
                    <a:lstStyle/>
                    <a:p>
                      <a:pPr algn="ctr"/>
                      <a:endParaRPr lang="en-US" sz="1100" dirty="0">
                        <a:solidFill>
                          <a:srgbClr val="949494"/>
                        </a:solidFill>
                      </a:endParaRPr>
                    </a:p>
                  </a:txBody>
                  <a:tcPr/>
                </a:tc>
                <a:tc>
                  <a:txBody>
                    <a:bodyPr/>
                    <a:lstStyle/>
                    <a:p>
                      <a:pPr algn="ctr"/>
                      <a:endParaRPr lang="en-US" sz="1100" dirty="0">
                        <a:solidFill>
                          <a:srgbClr val="949494"/>
                        </a:solidFill>
                      </a:endParaRPr>
                    </a:p>
                  </a:txBody>
                  <a:tcPr/>
                </a:tc>
                <a:tc>
                  <a:txBody>
                    <a:bodyPr/>
                    <a:lstStyle/>
                    <a:p>
                      <a:pPr algn="ctr"/>
                      <a:endParaRPr lang="en-US" sz="1100">
                        <a:solidFill>
                          <a:srgbClr val="949494"/>
                        </a:solidFill>
                      </a:endParaRPr>
                    </a:p>
                  </a:txBody>
                  <a:tcPr/>
                </a:tc>
                <a:tc>
                  <a:txBody>
                    <a:bodyPr/>
                    <a:lstStyle/>
                    <a:p>
                      <a:pPr algn="ctr"/>
                      <a:endParaRPr lang="en-US" sz="1100">
                        <a:solidFill>
                          <a:srgbClr val="949494"/>
                        </a:solidFill>
                      </a:endParaRPr>
                    </a:p>
                  </a:txBody>
                  <a:tcPr/>
                </a:tc>
                <a:tc>
                  <a:txBody>
                    <a:bodyPr/>
                    <a:lstStyle/>
                    <a:p>
                      <a:pPr algn="ctr"/>
                      <a:endParaRPr lang="en-US" sz="1100">
                        <a:solidFill>
                          <a:srgbClr val="949494"/>
                        </a:solidFill>
                      </a:endParaRPr>
                    </a:p>
                  </a:txBody>
                  <a:tcPr/>
                </a:tc>
                <a:tc>
                  <a:txBody>
                    <a:bodyPr/>
                    <a:lstStyle/>
                    <a:p>
                      <a:pPr algn="ctr"/>
                      <a:endParaRPr lang="en-US" sz="1100">
                        <a:solidFill>
                          <a:srgbClr val="949494"/>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100" dirty="0" smtClean="0">
                          <a:solidFill>
                            <a:schemeClr val="tx2">
                              <a:lumMod val="50000"/>
                              <a:lumOff val="50000"/>
                            </a:schemeClr>
                          </a:solidFill>
                          <a:latin typeface="Zapf Dingbats"/>
                          <a:ea typeface="Zapf Dingbats"/>
                          <a:cs typeface="Zapf Dingbats"/>
                          <a:sym typeface="Zapf Dingbats"/>
                        </a:rPr>
                        <a:t>✜</a:t>
                      </a:r>
                      <a:endParaRPr lang="en-US" sz="1100" dirty="0" smtClean="0">
                        <a:solidFill>
                          <a:schemeClr val="tx2">
                            <a:lumMod val="50000"/>
                            <a:lumOff val="50000"/>
                          </a:schemeClr>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100" dirty="0" smtClean="0">
                          <a:solidFill>
                            <a:schemeClr val="tx2">
                              <a:lumMod val="50000"/>
                              <a:lumOff val="50000"/>
                            </a:schemeClr>
                          </a:solidFill>
                          <a:latin typeface="Zapf Dingbats"/>
                          <a:ea typeface="Zapf Dingbats"/>
                          <a:cs typeface="Zapf Dingbats"/>
                          <a:sym typeface="Zapf Dingbats"/>
                        </a:rPr>
                        <a:t>✜</a:t>
                      </a:r>
                      <a:endParaRPr lang="en-US" sz="1100" dirty="0" smtClean="0">
                        <a:solidFill>
                          <a:schemeClr val="tx2">
                            <a:lumMod val="50000"/>
                            <a:lumOff val="50000"/>
                          </a:schemeClr>
                        </a:solidFill>
                      </a:endParaRPr>
                    </a:p>
                  </a:txBody>
                  <a:tcPr/>
                </a:tc>
                <a:tc>
                  <a:txBody>
                    <a:bodyPr/>
                    <a:lstStyle/>
                    <a:p>
                      <a:pPr algn="ctr"/>
                      <a:endParaRPr lang="en-US" sz="1100">
                        <a:solidFill>
                          <a:srgbClr val="949494"/>
                        </a:solidFill>
                      </a:endParaRPr>
                    </a:p>
                  </a:txBody>
                  <a:tcPr/>
                </a:tc>
                <a:tc>
                  <a:txBody>
                    <a:bodyPr/>
                    <a:lstStyle/>
                    <a:p>
                      <a:pPr algn="ctr"/>
                      <a:endParaRPr lang="en-US" sz="1100" dirty="0">
                        <a:solidFill>
                          <a:srgbClr val="949494"/>
                        </a:solidFill>
                      </a:endParaRPr>
                    </a:p>
                  </a:txBody>
                  <a:tcPr/>
                </a:tc>
                <a:tc>
                  <a:txBody>
                    <a:bodyPr/>
                    <a:lstStyle/>
                    <a:p>
                      <a:pPr algn="ctr"/>
                      <a:endParaRPr lang="en-US" sz="1100" dirty="0">
                        <a:solidFill>
                          <a:srgbClr val="949494"/>
                        </a:solidFill>
                      </a:endParaRPr>
                    </a:p>
                  </a:txBody>
                  <a:tcPr/>
                </a:tc>
              </a:tr>
              <a:tr h="35728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solidFill>
                            <a:srgbClr val="949494"/>
                          </a:solidFill>
                        </a:rPr>
                        <a:t>ACTION 2</a:t>
                      </a:r>
                    </a:p>
                  </a:txBody>
                  <a:tcPr/>
                </a:tc>
                <a:tc>
                  <a:txBody>
                    <a:bodyPr/>
                    <a:lstStyle/>
                    <a:p>
                      <a:pPr algn="ctr"/>
                      <a:endParaRPr lang="en-US" sz="1100" dirty="0">
                        <a:solidFill>
                          <a:srgbClr val="949494"/>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100" dirty="0" smtClean="0">
                          <a:solidFill>
                            <a:schemeClr val="tx2">
                              <a:lumMod val="50000"/>
                              <a:lumOff val="50000"/>
                            </a:schemeClr>
                          </a:solidFill>
                          <a:latin typeface="Zapf Dingbats"/>
                          <a:ea typeface="Zapf Dingbats"/>
                          <a:cs typeface="Zapf Dingbats"/>
                          <a:sym typeface="Zapf Dingbats"/>
                        </a:rPr>
                        <a:t>✜</a:t>
                      </a:r>
                      <a:endParaRPr lang="en-US" sz="1100" dirty="0" smtClean="0">
                        <a:solidFill>
                          <a:schemeClr val="tx2">
                            <a:lumMod val="50000"/>
                            <a:lumOff val="50000"/>
                          </a:schemeClr>
                        </a:solidFill>
                      </a:endParaRPr>
                    </a:p>
                  </a:txBody>
                  <a:tcPr/>
                </a:tc>
                <a:tc>
                  <a:txBody>
                    <a:bodyPr/>
                    <a:lstStyle/>
                    <a:p>
                      <a:pPr algn="ctr"/>
                      <a:endParaRPr lang="en-US" sz="1100" dirty="0">
                        <a:solidFill>
                          <a:srgbClr val="949494"/>
                        </a:solidFill>
                      </a:endParaRPr>
                    </a:p>
                  </a:txBody>
                  <a:tcPr/>
                </a:tc>
                <a:tc>
                  <a:txBody>
                    <a:bodyPr/>
                    <a:lstStyle/>
                    <a:p>
                      <a:pPr algn="ctr"/>
                      <a:endParaRPr lang="en-US" sz="1100" dirty="0">
                        <a:solidFill>
                          <a:srgbClr val="949494"/>
                        </a:solidFill>
                      </a:endParaRPr>
                    </a:p>
                  </a:txBody>
                  <a:tcPr/>
                </a:tc>
                <a:tc>
                  <a:txBody>
                    <a:bodyPr/>
                    <a:lstStyle/>
                    <a:p>
                      <a:pPr algn="ctr"/>
                      <a:endParaRPr lang="en-US" sz="1100" dirty="0">
                        <a:solidFill>
                          <a:srgbClr val="949494"/>
                        </a:solidFill>
                      </a:endParaRPr>
                    </a:p>
                  </a:txBody>
                  <a:tcPr/>
                </a:tc>
                <a:tc>
                  <a:txBody>
                    <a:bodyPr/>
                    <a:lstStyle/>
                    <a:p>
                      <a:pPr algn="ctr"/>
                      <a:endParaRPr lang="en-US" sz="1100" dirty="0">
                        <a:solidFill>
                          <a:srgbClr val="949494"/>
                        </a:solidFill>
                      </a:endParaRPr>
                    </a:p>
                  </a:txBody>
                  <a:tcPr/>
                </a:tc>
                <a:tc>
                  <a:txBody>
                    <a:bodyPr/>
                    <a:lstStyle/>
                    <a:p>
                      <a:pPr algn="ctr"/>
                      <a:endParaRPr lang="en-US" sz="1100" dirty="0">
                        <a:solidFill>
                          <a:srgbClr val="949494"/>
                        </a:solidFill>
                      </a:endParaRPr>
                    </a:p>
                  </a:txBody>
                  <a:tcPr/>
                </a:tc>
                <a:tc>
                  <a:txBody>
                    <a:bodyPr/>
                    <a:lstStyle/>
                    <a:p>
                      <a:pPr algn="ctr"/>
                      <a:endParaRPr lang="en-US" sz="1100" dirty="0">
                        <a:solidFill>
                          <a:srgbClr val="949494"/>
                        </a:solidFill>
                      </a:endParaRPr>
                    </a:p>
                  </a:txBody>
                  <a:tcPr/>
                </a:tc>
                <a:tc>
                  <a:txBody>
                    <a:bodyPr/>
                    <a:lstStyle/>
                    <a:p>
                      <a:pPr algn="ctr"/>
                      <a:endParaRPr lang="en-US" sz="1100" dirty="0">
                        <a:solidFill>
                          <a:srgbClr val="949494"/>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100" dirty="0" smtClean="0">
                          <a:solidFill>
                            <a:schemeClr val="tx2">
                              <a:lumMod val="50000"/>
                              <a:lumOff val="50000"/>
                            </a:schemeClr>
                          </a:solidFill>
                          <a:latin typeface="Zapf Dingbats"/>
                          <a:ea typeface="Zapf Dingbats"/>
                          <a:cs typeface="Zapf Dingbats"/>
                          <a:sym typeface="Zapf Dingbats"/>
                        </a:rPr>
                        <a:t>✜</a:t>
                      </a:r>
                      <a:endParaRPr lang="en-US" sz="1100" dirty="0" smtClean="0">
                        <a:solidFill>
                          <a:schemeClr val="tx2">
                            <a:lumMod val="50000"/>
                            <a:lumOff val="50000"/>
                          </a:schemeClr>
                        </a:solidFill>
                      </a:endParaRPr>
                    </a:p>
                  </a:txBody>
                  <a:tcPr/>
                </a:tc>
                <a:tc>
                  <a:txBody>
                    <a:bodyPr/>
                    <a:lstStyle/>
                    <a:p>
                      <a:pPr algn="ctr"/>
                      <a:endParaRPr lang="en-US" sz="1100" dirty="0">
                        <a:solidFill>
                          <a:srgbClr val="949494"/>
                        </a:solidFill>
                      </a:endParaRPr>
                    </a:p>
                  </a:txBody>
                  <a:tcPr/>
                </a:tc>
                <a:tc>
                  <a:txBody>
                    <a:bodyPr/>
                    <a:lstStyle/>
                    <a:p>
                      <a:pPr algn="ctr"/>
                      <a:endParaRPr lang="en-US" sz="1100" dirty="0">
                        <a:solidFill>
                          <a:srgbClr val="949494"/>
                        </a:solidFill>
                      </a:endParaRPr>
                    </a:p>
                  </a:txBody>
                  <a:tcPr/>
                </a:tc>
              </a:tr>
            </a:tbl>
          </a:graphicData>
        </a:graphic>
      </p:graphicFrame>
    </p:spTree>
    <p:extLst>
      <p:ext uri="{BB962C8B-B14F-4D97-AF65-F5344CB8AC3E}">
        <p14:creationId xmlns:p14="http://schemas.microsoft.com/office/powerpoint/2010/main" val="6871885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8094" y="286603"/>
            <a:ext cx="10477586" cy="1450757"/>
          </a:xfrm>
        </p:spPr>
        <p:txBody>
          <a:bodyPr/>
          <a:lstStyle/>
          <a:p>
            <a:r>
              <a:rPr lang="en-US" b="1">
                <a:solidFill>
                  <a:schemeClr val="tx2">
                    <a:lumMod val="90000"/>
                    <a:lumOff val="10000"/>
                  </a:schemeClr>
                </a:solidFill>
              </a:rPr>
              <a:t>INSTRUCTIONS FOR USING THIS TEMPLATE</a:t>
            </a:r>
            <a:endParaRPr lang="en-US" b="1" dirty="0">
              <a:solidFill>
                <a:schemeClr val="tx2">
                  <a:lumMod val="90000"/>
                  <a:lumOff val="10000"/>
                </a:schemeClr>
              </a:solidFill>
            </a:endParaRPr>
          </a:p>
        </p:txBody>
      </p:sp>
      <p:sp>
        <p:nvSpPr>
          <p:cNvPr id="3" name="Content Placeholder 2"/>
          <p:cNvSpPr>
            <a:spLocks noGrp="1"/>
          </p:cNvSpPr>
          <p:nvPr>
            <p:ph idx="1"/>
          </p:nvPr>
        </p:nvSpPr>
        <p:spPr/>
        <p:txBody>
          <a:bodyPr>
            <a:normAutofit fontScale="92500" lnSpcReduction="10000"/>
          </a:bodyPr>
          <a:lstStyle/>
          <a:p>
            <a:endParaRPr lang="en-US" b="1" dirty="0">
              <a:solidFill>
                <a:schemeClr val="tx2">
                  <a:lumMod val="90000"/>
                  <a:lumOff val="10000"/>
                </a:schemeClr>
              </a:solidFill>
            </a:endParaRPr>
          </a:p>
          <a:p>
            <a:r>
              <a:rPr lang="en-US" dirty="0">
                <a:solidFill>
                  <a:schemeClr val="tx2">
                    <a:lumMod val="50000"/>
                    <a:lumOff val="50000"/>
                  </a:schemeClr>
                </a:solidFill>
              </a:rPr>
              <a:t>This document template can be used to create a marketing plan for your financial advisory business. This marketing plan is designed to be used for the day-to-day practical application of your marketing initiatives, rather than as a philosophical or abstract discussion. As such, it does not call for detailed or lengthy discussion in each section, but rather focuses on actions, tactics and implementation. This template is intended as a guide to using best practices; you can add or delete pages as needed to fit your unique circumstances. Specific, defined actions with owners and deadlines are the key to completing your initiatives.</a:t>
            </a:r>
          </a:p>
          <a:p>
            <a:endParaRPr lang="en-US" dirty="0">
              <a:solidFill>
                <a:schemeClr val="tx2">
                  <a:lumMod val="50000"/>
                  <a:lumOff val="50000"/>
                </a:schemeClr>
              </a:solidFill>
            </a:endParaRPr>
          </a:p>
          <a:p>
            <a:endParaRPr lang="en-US" dirty="0">
              <a:solidFill>
                <a:schemeClr val="tx2">
                  <a:lumMod val="50000"/>
                  <a:lumOff val="50000"/>
                </a:schemeClr>
              </a:solidFill>
            </a:endParaRPr>
          </a:p>
          <a:p>
            <a:r>
              <a:rPr lang="en-US" sz="3600" dirty="0">
                <a:solidFill>
                  <a:schemeClr val="accent2"/>
                </a:solidFill>
              </a:rPr>
              <a:t>The best marketing plan is not one that gets done, but one that gets </a:t>
            </a:r>
            <a:r>
              <a:rPr lang="en-US" sz="3600" i="1" dirty="0">
                <a:solidFill>
                  <a:schemeClr val="accent2"/>
                </a:solidFill>
              </a:rPr>
              <a:t>implemented</a:t>
            </a:r>
            <a:r>
              <a:rPr lang="en-US" sz="3600" dirty="0">
                <a:solidFill>
                  <a:schemeClr val="accent2"/>
                </a:solidFill>
              </a:rPr>
              <a:t>.</a:t>
            </a:r>
          </a:p>
          <a:p>
            <a:endParaRPr lang="en-US" dirty="0"/>
          </a:p>
        </p:txBody>
      </p:sp>
    </p:spTree>
    <p:extLst>
      <p:ext uri="{BB962C8B-B14F-4D97-AF65-F5344CB8AC3E}">
        <p14:creationId xmlns:p14="http://schemas.microsoft.com/office/powerpoint/2010/main" val="15212264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a:t>
            </a:r>
            <a:r>
              <a:rPr lang="en-US" dirty="0" err="1" smtClean="0"/>
              <a:t>Axxcess</a:t>
            </a:r>
            <a:r>
              <a:rPr lang="en-US" dirty="0"/>
              <a:t> </a:t>
            </a:r>
            <a:r>
              <a:rPr lang="en-US" dirty="0" smtClean="0"/>
              <a:t>Wealth Management's Philosophy</a:t>
            </a:r>
            <a:endParaRPr lang="en-US" dirty="0"/>
          </a:p>
        </p:txBody>
      </p:sp>
      <p:sp>
        <p:nvSpPr>
          <p:cNvPr id="3" name="Content Placeholder 2"/>
          <p:cNvSpPr>
            <a:spLocks noGrp="1"/>
          </p:cNvSpPr>
          <p:nvPr>
            <p:ph idx="1"/>
          </p:nvPr>
        </p:nvSpPr>
        <p:spPr/>
        <p:txBody>
          <a:bodyPr>
            <a:normAutofit fontScale="92500" lnSpcReduction="20000"/>
          </a:bodyPr>
          <a:lstStyle/>
          <a:p>
            <a:pPr fontAlgn="base"/>
            <a:r>
              <a:rPr lang="en-US" dirty="0" smtClean="0"/>
              <a:t>The </a:t>
            </a:r>
            <a:r>
              <a:rPr lang="en-US" dirty="0"/>
              <a:t>purpose of our firm is to deliver wealth management advice, investment management services, and capital allocation strategy to family offices, business owners, and high net worth clients. We focus on investment and wealth management solutions by approaching each client individually. We do not manage a one size fits all model portfolio for clients</a:t>
            </a:r>
            <a:r>
              <a:rPr lang="en-US" dirty="0" smtClean="0"/>
              <a:t>.</a:t>
            </a:r>
            <a:endParaRPr lang="en-US" dirty="0"/>
          </a:p>
          <a:p>
            <a:pPr fontAlgn="base"/>
            <a:r>
              <a:rPr lang="en-US" dirty="0"/>
              <a:t>Instead, our clients receive sensible, effective advice, along with a firm commitment to collaborate with other professional advisers. We offer clients open architecture, with a full array of wealth management and investment advisory services. Our customized investment strategies offer investors a stand-alone solution to fulfill a specific objective. Whether you are looking for a tactical strategy that can help your portfolio dynamically adjust to changing market conditions or an equity income strategy that can deliver a fixed income approach to equity investing, we can construct, implement, and monitor the solution.</a:t>
            </a:r>
          </a:p>
          <a:p>
            <a:pPr fontAlgn="base"/>
            <a:r>
              <a:rPr lang="en-US" dirty="0"/>
              <a:t>Our Approach: We combine internally managed strategies with rigorously-selected, best-in-class third party mutual fund, ETF, hedge fund, and private equity managers to achieve a comprehensive platform of investment strategies ranging from tactical to growth to income and preservation.</a:t>
            </a:r>
          </a:p>
          <a:p>
            <a:pPr fontAlgn="base"/>
            <a:r>
              <a:rPr lang="en-US" dirty="0"/>
              <a:t>​</a:t>
            </a:r>
          </a:p>
          <a:p>
            <a:endParaRPr lang="en-US" dirty="0"/>
          </a:p>
        </p:txBody>
      </p:sp>
    </p:spTree>
    <p:extLst>
      <p:ext uri="{BB962C8B-B14F-4D97-AF65-F5344CB8AC3E}">
        <p14:creationId xmlns:p14="http://schemas.microsoft.com/office/powerpoint/2010/main" val="7306688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2a Target Market</a:t>
            </a:r>
            <a:br>
              <a:rPr lang="en-US" dirty="0" smtClean="0"/>
            </a:b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01466399"/>
              </p:ext>
            </p:extLst>
          </p:nvPr>
        </p:nvGraphicFramePr>
        <p:xfrm>
          <a:off x="1096963" y="1846263"/>
          <a:ext cx="10058400" cy="3596640"/>
        </p:xfrm>
        <a:graphic>
          <a:graphicData uri="http://schemas.openxmlformats.org/drawingml/2006/table">
            <a:tbl>
              <a:tblPr firstRow="1" bandRow="1">
                <a:tableStyleId>{5C22544A-7EE6-4342-B048-85BDC9FD1C3A}</a:tableStyleId>
              </a:tblPr>
              <a:tblGrid>
                <a:gridCol w="1625689"/>
                <a:gridCol w="8432711"/>
              </a:tblGrid>
              <a:tr h="370840">
                <a:tc gridSpan="2">
                  <a:txBody>
                    <a:bodyPr/>
                    <a:lstStyle/>
                    <a:p>
                      <a:r>
                        <a:rPr lang="en-US" dirty="0" smtClean="0"/>
                        <a:t>IDEAL CLIENT</a:t>
                      </a:r>
                      <a:endParaRPr lang="en-US" dirty="0"/>
                    </a:p>
                  </a:txBody>
                  <a:tcPr/>
                </a:tc>
                <a:tc hMerge="1">
                  <a:txBody>
                    <a:bodyPr/>
                    <a:lstStyle/>
                    <a:p>
                      <a:endParaRPr lang="en-US" dirty="0"/>
                    </a:p>
                  </a:txBody>
                  <a:tcPr/>
                </a:tc>
              </a:tr>
              <a:tr h="370840">
                <a:tc>
                  <a:txBody>
                    <a:bodyPr/>
                    <a:lstStyle/>
                    <a:p>
                      <a:r>
                        <a:rPr lang="en-US" sz="1200" dirty="0" smtClean="0">
                          <a:solidFill>
                            <a:schemeClr val="tx2">
                              <a:lumMod val="50000"/>
                              <a:lumOff val="50000"/>
                            </a:schemeClr>
                          </a:solidFill>
                        </a:rPr>
                        <a:t>Age,</a:t>
                      </a:r>
                      <a:r>
                        <a:rPr lang="en-US" sz="1200" baseline="0" dirty="0" smtClean="0">
                          <a:solidFill>
                            <a:schemeClr val="tx2">
                              <a:lumMod val="50000"/>
                              <a:lumOff val="50000"/>
                            </a:schemeClr>
                          </a:solidFill>
                        </a:rPr>
                        <a:t> gender, life stage</a:t>
                      </a:r>
                      <a:endParaRPr lang="en-US" sz="1200" dirty="0">
                        <a:solidFill>
                          <a:schemeClr val="tx2">
                            <a:lumMod val="50000"/>
                            <a:lumOff val="50000"/>
                          </a:schemeClr>
                        </a:solidFill>
                      </a:endParaRPr>
                    </a:p>
                  </a:txBody>
                  <a:tcPr/>
                </a:tc>
                <a:tc>
                  <a:txBody>
                    <a:bodyPr/>
                    <a:lstStyle/>
                    <a:p>
                      <a:endParaRPr lang="en-US"/>
                    </a:p>
                  </a:txBody>
                  <a:tcPr/>
                </a:tc>
              </a:tr>
              <a:tr h="370840">
                <a:tc>
                  <a:txBody>
                    <a:bodyPr/>
                    <a:lstStyle/>
                    <a:p>
                      <a:r>
                        <a:rPr lang="en-US" sz="1200" dirty="0" smtClean="0">
                          <a:solidFill>
                            <a:schemeClr val="tx2">
                              <a:lumMod val="50000"/>
                              <a:lumOff val="50000"/>
                            </a:schemeClr>
                          </a:solidFill>
                        </a:rPr>
                        <a:t>Job title/role</a:t>
                      </a:r>
                      <a:endParaRPr lang="en-US" sz="1200" dirty="0">
                        <a:solidFill>
                          <a:schemeClr val="tx2">
                            <a:lumMod val="50000"/>
                            <a:lumOff val="50000"/>
                          </a:schemeClr>
                        </a:solidFill>
                      </a:endParaRPr>
                    </a:p>
                  </a:txBody>
                  <a:tcPr/>
                </a:tc>
                <a:tc>
                  <a:txBody>
                    <a:bodyPr/>
                    <a:lstStyle/>
                    <a:p>
                      <a:endParaRPr lang="en-US"/>
                    </a:p>
                  </a:txBody>
                  <a:tcPr/>
                </a:tc>
              </a:tr>
              <a:tr h="370840">
                <a:tc>
                  <a:txBody>
                    <a:bodyPr/>
                    <a:lstStyle/>
                    <a:p>
                      <a:r>
                        <a:rPr lang="en-US" sz="1200" dirty="0" smtClean="0">
                          <a:solidFill>
                            <a:schemeClr val="tx2">
                              <a:lumMod val="50000"/>
                              <a:lumOff val="50000"/>
                            </a:schemeClr>
                          </a:solidFill>
                        </a:rPr>
                        <a:t>Profession or industry</a:t>
                      </a:r>
                      <a:endParaRPr lang="en-US" sz="1200" dirty="0">
                        <a:solidFill>
                          <a:schemeClr val="tx2">
                            <a:lumMod val="50000"/>
                            <a:lumOff val="50000"/>
                          </a:schemeClr>
                        </a:solidFill>
                      </a:endParaRPr>
                    </a:p>
                  </a:txBody>
                  <a:tcPr/>
                </a:tc>
                <a:tc>
                  <a:txBody>
                    <a:bodyPr/>
                    <a:lstStyle/>
                    <a:p>
                      <a:endParaRPr lang="en-US"/>
                    </a:p>
                  </a:txBody>
                  <a:tcPr/>
                </a:tc>
              </a:tr>
              <a:tr h="370840">
                <a:tc>
                  <a:txBody>
                    <a:bodyPr/>
                    <a:lstStyle/>
                    <a:p>
                      <a:r>
                        <a:rPr lang="en-US" sz="1200" dirty="0" smtClean="0">
                          <a:solidFill>
                            <a:schemeClr val="tx2">
                              <a:lumMod val="50000"/>
                              <a:lumOff val="50000"/>
                            </a:schemeClr>
                          </a:solidFill>
                        </a:rPr>
                        <a:t>Net Worth, Investable Assets</a:t>
                      </a:r>
                      <a:r>
                        <a:rPr lang="en-US" sz="1200" baseline="0" dirty="0" smtClean="0">
                          <a:solidFill>
                            <a:schemeClr val="tx2">
                              <a:lumMod val="50000"/>
                              <a:lumOff val="50000"/>
                            </a:schemeClr>
                          </a:solidFill>
                        </a:rPr>
                        <a:t> or </a:t>
                      </a:r>
                      <a:r>
                        <a:rPr lang="en-US" sz="1200" dirty="0" smtClean="0">
                          <a:solidFill>
                            <a:schemeClr val="tx2">
                              <a:lumMod val="50000"/>
                              <a:lumOff val="50000"/>
                            </a:schemeClr>
                          </a:solidFill>
                        </a:rPr>
                        <a:t>Income</a:t>
                      </a:r>
                      <a:endParaRPr lang="en-US" sz="1200" dirty="0">
                        <a:solidFill>
                          <a:schemeClr val="tx2">
                            <a:lumMod val="50000"/>
                            <a:lumOff val="50000"/>
                          </a:schemeClr>
                        </a:solidFill>
                      </a:endParaRPr>
                    </a:p>
                  </a:txBody>
                  <a:tcPr/>
                </a:tc>
                <a:tc>
                  <a:txBody>
                    <a:bodyPr/>
                    <a:lstStyle/>
                    <a:p>
                      <a:endParaRPr lang="en-US"/>
                    </a:p>
                  </a:txBody>
                  <a:tcPr/>
                </a:tc>
              </a:tr>
              <a:tr h="370840">
                <a:tc>
                  <a:txBody>
                    <a:bodyPr/>
                    <a:lstStyle/>
                    <a:p>
                      <a:r>
                        <a:rPr lang="en-US" sz="1200" dirty="0" smtClean="0">
                          <a:solidFill>
                            <a:schemeClr val="tx2">
                              <a:lumMod val="50000"/>
                              <a:lumOff val="50000"/>
                            </a:schemeClr>
                          </a:solidFill>
                        </a:rPr>
                        <a:t>Core values</a:t>
                      </a:r>
                      <a:endParaRPr lang="en-US" sz="1200" dirty="0">
                        <a:solidFill>
                          <a:schemeClr val="tx2">
                            <a:lumMod val="50000"/>
                            <a:lumOff val="50000"/>
                          </a:schemeClr>
                        </a:solidFill>
                      </a:endParaRPr>
                    </a:p>
                  </a:txBody>
                  <a:tcPr/>
                </a:tc>
                <a:tc>
                  <a:txBody>
                    <a:bodyPr/>
                    <a:lstStyle/>
                    <a:p>
                      <a:endParaRPr lang="en-US"/>
                    </a:p>
                  </a:txBody>
                  <a:tcPr/>
                </a:tc>
              </a:tr>
              <a:tr h="370840">
                <a:tc>
                  <a:txBody>
                    <a:bodyPr/>
                    <a:lstStyle/>
                    <a:p>
                      <a:r>
                        <a:rPr lang="en-US" sz="1200" dirty="0" smtClean="0">
                          <a:solidFill>
                            <a:schemeClr val="tx2">
                              <a:lumMod val="50000"/>
                              <a:lumOff val="50000"/>
                            </a:schemeClr>
                          </a:solidFill>
                        </a:rPr>
                        <a:t>Passions/Hobbies</a:t>
                      </a:r>
                      <a:endParaRPr lang="en-US" sz="1200" dirty="0">
                        <a:solidFill>
                          <a:schemeClr val="tx2">
                            <a:lumMod val="50000"/>
                            <a:lumOff val="50000"/>
                          </a:schemeClr>
                        </a:solidFill>
                      </a:endParaRPr>
                    </a:p>
                  </a:txBody>
                  <a:tcPr/>
                </a:tc>
                <a:tc>
                  <a:txBody>
                    <a:bodyPr/>
                    <a:lstStyle/>
                    <a:p>
                      <a:endParaRPr lang="en-US" dirty="0"/>
                    </a:p>
                  </a:txBody>
                  <a:tcPr/>
                </a:tc>
              </a:tr>
              <a:tr h="370840">
                <a:tc>
                  <a:txBody>
                    <a:bodyPr/>
                    <a:lstStyle/>
                    <a:p>
                      <a:r>
                        <a:rPr lang="en-US" sz="1200" dirty="0" smtClean="0">
                          <a:solidFill>
                            <a:schemeClr val="tx2">
                              <a:lumMod val="50000"/>
                              <a:lumOff val="50000"/>
                            </a:schemeClr>
                          </a:solidFill>
                        </a:rPr>
                        <a:t>Organizations or groups</a:t>
                      </a:r>
                      <a:endParaRPr lang="en-US" sz="1200" dirty="0">
                        <a:solidFill>
                          <a:schemeClr val="tx2">
                            <a:lumMod val="50000"/>
                            <a:lumOff val="50000"/>
                          </a:schemeClr>
                        </a:solidFill>
                      </a:endParaRPr>
                    </a:p>
                  </a:txBody>
                  <a:tcPr/>
                </a:tc>
                <a:tc>
                  <a:txBody>
                    <a:bodyPr/>
                    <a:lstStyle/>
                    <a:p>
                      <a:endParaRPr lang="en-US"/>
                    </a:p>
                  </a:txBody>
                  <a:tcPr/>
                </a:tc>
              </a:tr>
              <a:tr h="370840">
                <a:tc>
                  <a:txBody>
                    <a:bodyPr/>
                    <a:lstStyle/>
                    <a:p>
                      <a:r>
                        <a:rPr lang="en-US" sz="1200" dirty="0" smtClean="0">
                          <a:solidFill>
                            <a:schemeClr val="tx2">
                              <a:lumMod val="50000"/>
                              <a:lumOff val="50000"/>
                            </a:schemeClr>
                          </a:solidFill>
                        </a:rPr>
                        <a:t>Primary concern about wealth</a:t>
                      </a:r>
                      <a:endParaRPr lang="en-US" sz="1200" dirty="0">
                        <a:solidFill>
                          <a:schemeClr val="tx2">
                            <a:lumMod val="50000"/>
                            <a:lumOff val="50000"/>
                          </a:schemeClr>
                        </a:solidFill>
                      </a:endParaRPr>
                    </a:p>
                  </a:txBody>
                  <a:tcPr/>
                </a:tc>
                <a:tc>
                  <a:txBody>
                    <a:bodyPr/>
                    <a:lstStyle/>
                    <a:p>
                      <a:endParaRPr lang="en-US" dirty="0"/>
                    </a:p>
                  </a:txBody>
                  <a:tcPr/>
                </a:tc>
              </a:tr>
            </a:tbl>
          </a:graphicData>
        </a:graphic>
      </p:graphicFrame>
      <p:sp>
        <p:nvSpPr>
          <p:cNvPr id="6" name="TextBox 5"/>
          <p:cNvSpPr txBox="1"/>
          <p:nvPr/>
        </p:nvSpPr>
        <p:spPr>
          <a:xfrm>
            <a:off x="1096963" y="1011981"/>
            <a:ext cx="10354962" cy="923330"/>
          </a:xfrm>
          <a:prstGeom prst="rect">
            <a:avLst/>
          </a:prstGeom>
          <a:noFill/>
        </p:spPr>
        <p:txBody>
          <a:bodyPr wrap="square" rtlCol="0">
            <a:spAutoFit/>
          </a:bodyPr>
          <a:lstStyle/>
          <a:p>
            <a:r>
              <a:rPr lang="en-US" sz="1400" dirty="0">
                <a:solidFill>
                  <a:schemeClr val="tx2">
                    <a:lumMod val="75000"/>
                  </a:schemeClr>
                </a:solidFill>
              </a:rPr>
              <a:t>What is your target market? Who is your ideal client? If you don’t know your audience, how can you craft effective messages, tactics and activities? Message and medium are defined by audience; the more specific you can define your market niche and ideal client, the more effective your marketing tactics will be and the greater your ROI.</a:t>
            </a:r>
          </a:p>
          <a:p>
            <a:endParaRPr lang="en-US" sz="1200" dirty="0"/>
          </a:p>
        </p:txBody>
      </p:sp>
    </p:spTree>
    <p:extLst>
      <p:ext uri="{BB962C8B-B14F-4D97-AF65-F5344CB8AC3E}">
        <p14:creationId xmlns:p14="http://schemas.microsoft.com/office/powerpoint/2010/main" val="20365328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531341" y="287338"/>
            <a:ext cx="11660659" cy="701675"/>
          </a:xfrm>
        </p:spPr>
        <p:txBody>
          <a:bodyPr>
            <a:normAutofit fontScale="90000"/>
          </a:bodyPr>
          <a:lstStyle/>
          <a:p>
            <a:r>
              <a:rPr lang="en-US" dirty="0" smtClean="0"/>
              <a:t>2b. Target Market</a:t>
            </a:r>
            <a:endParaRPr lang="en-US" dirty="0"/>
          </a:p>
        </p:txBody>
      </p:sp>
      <p:sp>
        <p:nvSpPr>
          <p:cNvPr id="7" name="TextBox 6"/>
          <p:cNvSpPr txBox="1"/>
          <p:nvPr/>
        </p:nvSpPr>
        <p:spPr>
          <a:xfrm>
            <a:off x="383059" y="989013"/>
            <a:ext cx="11640065" cy="1754326"/>
          </a:xfrm>
          <a:prstGeom prst="rect">
            <a:avLst/>
          </a:prstGeom>
          <a:noFill/>
        </p:spPr>
        <p:txBody>
          <a:bodyPr wrap="square" rtlCol="0">
            <a:spAutoFit/>
          </a:bodyPr>
          <a:lstStyle/>
          <a:p>
            <a:r>
              <a:rPr lang="en-US" dirty="0">
                <a:solidFill>
                  <a:schemeClr val="tx2">
                    <a:lumMod val="75000"/>
                  </a:schemeClr>
                </a:solidFill>
              </a:rPr>
              <a:t>Using what you defined as your ideal client, build a 2-3 sentence description of your firm’s market niche. Defining your niche is important to refine your brand; if you are trying to market to everyone, you probably aren’t resonating with anyone. Use your ideal client profile and market niche description as a touchstone when making decisions about marketing tactics: does the tactic address your ideal client or market niche? Are they likely to encounter your marketing piece or activity in their daily activities? If not, then go back to the drawing board until you hit upon tactics and activities that do.</a:t>
            </a:r>
          </a:p>
          <a:p>
            <a:endParaRPr lang="en-US" dirty="0"/>
          </a:p>
        </p:txBody>
      </p:sp>
      <p:graphicFrame>
        <p:nvGraphicFramePr>
          <p:cNvPr id="9" name="Table 8"/>
          <p:cNvGraphicFramePr>
            <a:graphicFrameLocks noGrp="1"/>
          </p:cNvGraphicFramePr>
          <p:nvPr>
            <p:extLst>
              <p:ext uri="{D42A27DB-BD31-4B8C-83A1-F6EECF244321}">
                <p14:modId xmlns:p14="http://schemas.microsoft.com/office/powerpoint/2010/main" val="1971375416"/>
              </p:ext>
            </p:extLst>
          </p:nvPr>
        </p:nvGraphicFramePr>
        <p:xfrm>
          <a:off x="383058" y="2496066"/>
          <a:ext cx="11640065" cy="3707026"/>
        </p:xfrm>
        <a:graphic>
          <a:graphicData uri="http://schemas.openxmlformats.org/drawingml/2006/table">
            <a:tbl>
              <a:tblPr firstRow="1" bandRow="1">
                <a:tableStyleId>{5C22544A-7EE6-4342-B048-85BDC9FD1C3A}</a:tableStyleId>
              </a:tblPr>
              <a:tblGrid>
                <a:gridCol w="11640065"/>
              </a:tblGrid>
              <a:tr h="582954">
                <a:tc>
                  <a:txBody>
                    <a:bodyPr/>
                    <a:lstStyle/>
                    <a:p>
                      <a:r>
                        <a:rPr lang="en-US" dirty="0" smtClean="0"/>
                        <a:t>MARKET</a:t>
                      </a:r>
                      <a:r>
                        <a:rPr lang="en-US" baseline="0" dirty="0" smtClean="0"/>
                        <a:t> NICHE PROFILE</a:t>
                      </a:r>
                      <a:endParaRPr lang="en-US" dirty="0"/>
                    </a:p>
                  </a:txBody>
                  <a:tcPr/>
                </a:tc>
              </a:tr>
              <a:tr h="3124072">
                <a:tc>
                  <a:txBody>
                    <a:bodyPr/>
                    <a:lstStyle/>
                    <a:p>
                      <a:endParaRPr lang="en-US" sz="1200" dirty="0" smtClean="0">
                        <a:solidFill>
                          <a:schemeClr val="tx2">
                            <a:lumMod val="50000"/>
                            <a:lumOff val="50000"/>
                          </a:schemeClr>
                        </a:solidFill>
                      </a:endParaRPr>
                    </a:p>
                    <a:p>
                      <a:endParaRPr lang="en-US" sz="1200" dirty="0" smtClean="0">
                        <a:solidFill>
                          <a:schemeClr val="tx2">
                            <a:lumMod val="50000"/>
                            <a:lumOff val="50000"/>
                          </a:schemeClr>
                        </a:solidFill>
                      </a:endParaRPr>
                    </a:p>
                    <a:p>
                      <a:endParaRPr lang="en-US" sz="1200" dirty="0" smtClean="0">
                        <a:solidFill>
                          <a:schemeClr val="tx2">
                            <a:lumMod val="50000"/>
                            <a:lumOff val="50000"/>
                          </a:schemeClr>
                        </a:solidFill>
                      </a:endParaRPr>
                    </a:p>
                    <a:p>
                      <a:endParaRPr lang="en-US" sz="1200" dirty="0" smtClean="0">
                        <a:solidFill>
                          <a:schemeClr val="tx2">
                            <a:lumMod val="50000"/>
                            <a:lumOff val="50000"/>
                          </a:schemeClr>
                        </a:solidFill>
                      </a:endParaRPr>
                    </a:p>
                    <a:p>
                      <a:endParaRPr lang="en-US" sz="1200" dirty="0" smtClean="0">
                        <a:solidFill>
                          <a:schemeClr val="tx2">
                            <a:lumMod val="50000"/>
                            <a:lumOff val="50000"/>
                          </a:schemeClr>
                        </a:solidFill>
                      </a:endParaRPr>
                    </a:p>
                    <a:p>
                      <a:endParaRPr lang="en-US" sz="1200" dirty="0" smtClean="0">
                        <a:solidFill>
                          <a:schemeClr val="tx2">
                            <a:lumMod val="50000"/>
                            <a:lumOff val="50000"/>
                          </a:schemeClr>
                        </a:solidFill>
                      </a:endParaRPr>
                    </a:p>
                    <a:p>
                      <a:endParaRPr lang="en-US" sz="1200" dirty="0" smtClean="0">
                        <a:solidFill>
                          <a:schemeClr val="tx2">
                            <a:lumMod val="50000"/>
                            <a:lumOff val="50000"/>
                          </a:schemeClr>
                        </a:solidFill>
                      </a:endParaRPr>
                    </a:p>
                    <a:p>
                      <a:endParaRPr lang="en-US" sz="1200" dirty="0" smtClean="0">
                        <a:solidFill>
                          <a:schemeClr val="tx2">
                            <a:lumMod val="50000"/>
                            <a:lumOff val="50000"/>
                          </a:schemeClr>
                        </a:solidFill>
                      </a:endParaRPr>
                    </a:p>
                    <a:p>
                      <a:endParaRPr lang="en-US" sz="1200" dirty="0" smtClean="0">
                        <a:solidFill>
                          <a:schemeClr val="tx2">
                            <a:lumMod val="50000"/>
                            <a:lumOff val="50000"/>
                          </a:schemeClr>
                        </a:solidFill>
                      </a:endParaRPr>
                    </a:p>
                    <a:p>
                      <a:endParaRPr lang="en-US" sz="1200" dirty="0" smtClean="0">
                        <a:solidFill>
                          <a:schemeClr val="tx2">
                            <a:lumMod val="50000"/>
                            <a:lumOff val="50000"/>
                          </a:schemeClr>
                        </a:solidFill>
                      </a:endParaRPr>
                    </a:p>
                    <a:p>
                      <a:endParaRPr lang="en-US" sz="1200" dirty="0" smtClean="0">
                        <a:solidFill>
                          <a:schemeClr val="tx2">
                            <a:lumMod val="50000"/>
                            <a:lumOff val="50000"/>
                          </a:schemeClr>
                        </a:solidFill>
                      </a:endParaRPr>
                    </a:p>
                  </a:txBody>
                  <a:tcPr/>
                </a:tc>
              </a:tr>
            </a:tbl>
          </a:graphicData>
        </a:graphic>
      </p:graphicFrame>
    </p:spTree>
    <p:extLst>
      <p:ext uri="{BB962C8B-B14F-4D97-AF65-F5344CB8AC3E}">
        <p14:creationId xmlns:p14="http://schemas.microsoft.com/office/powerpoint/2010/main" val="1450100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Competitive Advantages</a:t>
            </a:r>
            <a:endParaRPr lang="en-US" dirty="0"/>
          </a:p>
        </p:txBody>
      </p:sp>
      <p:sp>
        <p:nvSpPr>
          <p:cNvPr id="3" name="Vertical Text Placeholder 2"/>
          <p:cNvSpPr>
            <a:spLocks noGrp="1"/>
          </p:cNvSpPr>
          <p:nvPr>
            <p:ph type="body" orient="vert" idx="1"/>
          </p:nvPr>
        </p:nvSpPr>
        <p:spPr>
          <a:xfrm rot="16200000">
            <a:off x="5758250" y="-3348682"/>
            <a:ext cx="877330" cy="11232294"/>
          </a:xfrm>
        </p:spPr>
        <p:txBody>
          <a:bodyPr>
            <a:normAutofit lnSpcReduction="10000"/>
          </a:bodyPr>
          <a:lstStyle/>
          <a:p>
            <a:r>
              <a:rPr lang="en-US" dirty="0"/>
              <a:t>What sets your business apart from others? What do you do that no other firm can do? What differentiates you from other advisors that your clients may buy from? What is your story? Determining your competitive advantages will define your unique value proposition to prospects and clients. </a:t>
            </a:r>
          </a:p>
          <a:p>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1830560524"/>
              </p:ext>
            </p:extLst>
          </p:nvPr>
        </p:nvGraphicFramePr>
        <p:xfrm>
          <a:off x="580765" y="2706129"/>
          <a:ext cx="11232296" cy="3496962"/>
        </p:xfrm>
        <a:graphic>
          <a:graphicData uri="http://schemas.openxmlformats.org/drawingml/2006/table">
            <a:tbl>
              <a:tblPr firstRow="1" bandRow="1">
                <a:tableStyleId>{5C22544A-7EE6-4342-B048-85BDC9FD1C3A}</a:tableStyleId>
              </a:tblPr>
              <a:tblGrid>
                <a:gridCol w="5616148"/>
                <a:gridCol w="5616148"/>
              </a:tblGrid>
              <a:tr h="499566">
                <a:tc>
                  <a:txBody>
                    <a:bodyPr/>
                    <a:lstStyle/>
                    <a:p>
                      <a:r>
                        <a:rPr lang="en-US" dirty="0" smtClean="0"/>
                        <a:t>BRAND FEATURE</a:t>
                      </a:r>
                      <a:endParaRPr lang="en-US" dirty="0"/>
                    </a:p>
                  </a:txBody>
                  <a:tcPr/>
                </a:tc>
                <a:tc>
                  <a:txBody>
                    <a:bodyPr/>
                    <a:lstStyle/>
                    <a:p>
                      <a:r>
                        <a:rPr lang="en-US" dirty="0" smtClean="0"/>
                        <a:t>BRAND</a:t>
                      </a:r>
                      <a:r>
                        <a:rPr lang="en-US" baseline="0" dirty="0" smtClean="0"/>
                        <a:t> PROMISE </a:t>
                      </a:r>
                      <a:endParaRPr lang="en-US" b="0" dirty="0"/>
                    </a:p>
                  </a:txBody>
                  <a:tcPr/>
                </a:tc>
              </a:tr>
              <a:tr h="499566">
                <a:tc>
                  <a:txBody>
                    <a:bodyPr/>
                    <a:lstStyle/>
                    <a:p>
                      <a:r>
                        <a:rPr lang="en-US" sz="1200" dirty="0" smtClean="0">
                          <a:solidFill>
                            <a:srgbClr val="949494"/>
                          </a:solidFill>
                        </a:rPr>
                        <a:t>Unique product</a:t>
                      </a:r>
                      <a:r>
                        <a:rPr lang="en-US" sz="1200" baseline="0" dirty="0" smtClean="0">
                          <a:solidFill>
                            <a:srgbClr val="949494"/>
                          </a:solidFill>
                        </a:rPr>
                        <a:t> or service you provide</a:t>
                      </a:r>
                      <a:endParaRPr lang="en-US" sz="1200" dirty="0">
                        <a:solidFill>
                          <a:srgbClr val="949494"/>
                        </a:solidFill>
                      </a:endParaRPr>
                    </a:p>
                  </a:txBody>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200" dirty="0" smtClean="0">
                          <a:solidFill>
                            <a:srgbClr val="949494"/>
                          </a:solidFill>
                        </a:rPr>
                        <a:t>Benefit to your ideal clients &amp; market niche </a:t>
                      </a:r>
                      <a:r>
                        <a:rPr lang="en-US" sz="1200" dirty="0" smtClean="0">
                          <a:solidFill>
                            <a:srgbClr val="949494"/>
                          </a:solidFill>
                          <a:sym typeface="Wingdings"/>
                        </a:rPr>
                        <a:t> What’s In It For Them</a:t>
                      </a:r>
                      <a:endParaRPr lang="en-US" sz="1200" dirty="0" smtClean="0">
                        <a:solidFill>
                          <a:srgbClr val="949494"/>
                        </a:solidFill>
                      </a:endParaRPr>
                    </a:p>
                  </a:txBody>
                  <a:tcPr/>
                </a:tc>
              </a:tr>
              <a:tr h="499566">
                <a:tc>
                  <a:txBody>
                    <a:bodyPr/>
                    <a:lstStyle/>
                    <a:p>
                      <a:endParaRPr lang="en-US"/>
                    </a:p>
                  </a:txBody>
                  <a:tcPr/>
                </a:tc>
                <a:tc>
                  <a:txBody>
                    <a:bodyPr/>
                    <a:lstStyle/>
                    <a:p>
                      <a:endParaRPr lang="en-US"/>
                    </a:p>
                  </a:txBody>
                  <a:tcPr/>
                </a:tc>
              </a:tr>
              <a:tr h="499566">
                <a:tc>
                  <a:txBody>
                    <a:bodyPr/>
                    <a:lstStyle/>
                    <a:p>
                      <a:endParaRPr lang="en-US"/>
                    </a:p>
                  </a:txBody>
                  <a:tcPr/>
                </a:tc>
                <a:tc>
                  <a:txBody>
                    <a:bodyPr/>
                    <a:lstStyle/>
                    <a:p>
                      <a:endParaRPr lang="en-US"/>
                    </a:p>
                  </a:txBody>
                  <a:tcPr/>
                </a:tc>
              </a:tr>
              <a:tr h="499566">
                <a:tc>
                  <a:txBody>
                    <a:bodyPr/>
                    <a:lstStyle/>
                    <a:p>
                      <a:endParaRPr lang="en-US"/>
                    </a:p>
                  </a:txBody>
                  <a:tcPr/>
                </a:tc>
                <a:tc>
                  <a:txBody>
                    <a:bodyPr/>
                    <a:lstStyle/>
                    <a:p>
                      <a:endParaRPr lang="en-US"/>
                    </a:p>
                  </a:txBody>
                  <a:tcPr/>
                </a:tc>
              </a:tr>
              <a:tr h="499566">
                <a:tc>
                  <a:txBody>
                    <a:bodyPr/>
                    <a:lstStyle/>
                    <a:p>
                      <a:endParaRPr lang="en-US"/>
                    </a:p>
                  </a:txBody>
                  <a:tcPr/>
                </a:tc>
                <a:tc>
                  <a:txBody>
                    <a:bodyPr/>
                    <a:lstStyle/>
                    <a:p>
                      <a:endParaRPr lang="en-US"/>
                    </a:p>
                  </a:txBody>
                  <a:tcPr/>
                </a:tc>
              </a:tr>
              <a:tr h="499566">
                <a:tc>
                  <a:txBody>
                    <a:bodyPr/>
                    <a:lstStyle/>
                    <a:p>
                      <a:endParaRPr lang="en-US"/>
                    </a:p>
                  </a:txBody>
                  <a:tcPr/>
                </a:tc>
                <a:tc>
                  <a:txBody>
                    <a:bodyPr/>
                    <a:lstStyle/>
                    <a:p>
                      <a:endParaRPr lang="en-US" dirty="0"/>
                    </a:p>
                  </a:txBody>
                  <a:tcPr/>
                </a:tc>
              </a:tr>
            </a:tbl>
          </a:graphicData>
        </a:graphic>
      </p:graphicFrame>
    </p:spTree>
    <p:extLst>
      <p:ext uri="{BB962C8B-B14F-4D97-AF65-F5344CB8AC3E}">
        <p14:creationId xmlns:p14="http://schemas.microsoft.com/office/powerpoint/2010/main" val="1181384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617837" y="287338"/>
            <a:ext cx="11574163" cy="701675"/>
          </a:xfrm>
        </p:spPr>
        <p:txBody>
          <a:bodyPr>
            <a:normAutofit fontScale="90000"/>
          </a:bodyPr>
          <a:lstStyle/>
          <a:p>
            <a:r>
              <a:rPr lang="en-US" dirty="0" smtClean="0"/>
              <a:t>4. Strategic Objectives</a:t>
            </a:r>
            <a:endParaRPr lang="en-US" dirty="0"/>
          </a:p>
        </p:txBody>
      </p:sp>
      <p:sp>
        <p:nvSpPr>
          <p:cNvPr id="4" name="TextBox 3"/>
          <p:cNvSpPr txBox="1"/>
          <p:nvPr/>
        </p:nvSpPr>
        <p:spPr>
          <a:xfrm>
            <a:off x="617837" y="989013"/>
            <a:ext cx="11219935" cy="1754326"/>
          </a:xfrm>
          <a:prstGeom prst="rect">
            <a:avLst/>
          </a:prstGeom>
          <a:noFill/>
        </p:spPr>
        <p:txBody>
          <a:bodyPr wrap="square" rtlCol="0">
            <a:spAutoFit/>
          </a:bodyPr>
          <a:lstStyle/>
          <a:p>
            <a:r>
              <a:rPr lang="en-US" dirty="0"/>
              <a:t>Answer the question, “What do I want to achieve this year?” </a:t>
            </a:r>
            <a:endParaRPr lang="en-US" dirty="0" smtClean="0"/>
          </a:p>
          <a:p>
            <a:endParaRPr lang="en-US" dirty="0"/>
          </a:p>
          <a:p>
            <a:r>
              <a:rPr lang="en-US" dirty="0"/>
              <a:t>What high-level business objectives do you want to achieve for your business through your marketing plan? Measurable objectives are best, follow the SMART format: </a:t>
            </a:r>
            <a:r>
              <a:rPr lang="en-US" b="1" dirty="0"/>
              <a:t>S</a:t>
            </a:r>
            <a:r>
              <a:rPr lang="en-US" dirty="0"/>
              <a:t>pecific, </a:t>
            </a:r>
            <a:r>
              <a:rPr lang="en-US" b="1" dirty="0"/>
              <a:t>M</a:t>
            </a:r>
            <a:r>
              <a:rPr lang="en-US" dirty="0"/>
              <a:t>easurable, </a:t>
            </a:r>
            <a:r>
              <a:rPr lang="en-US" b="1" dirty="0"/>
              <a:t>A</a:t>
            </a:r>
            <a:r>
              <a:rPr lang="en-US" dirty="0"/>
              <a:t>chievable, </a:t>
            </a:r>
            <a:r>
              <a:rPr lang="en-US" b="1" dirty="0"/>
              <a:t>R</a:t>
            </a:r>
            <a:r>
              <a:rPr lang="en-US" dirty="0"/>
              <a:t>elevant and </a:t>
            </a:r>
            <a:r>
              <a:rPr lang="en-US" b="1" dirty="0"/>
              <a:t>T</a:t>
            </a:r>
            <a:r>
              <a:rPr lang="en-US" dirty="0"/>
              <a:t>ime-based. Choose your top 3-5 strategic objectives and when you want to complete them during the year.</a:t>
            </a:r>
          </a:p>
          <a:p>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810205765"/>
              </p:ext>
            </p:extLst>
          </p:nvPr>
        </p:nvGraphicFramePr>
        <p:xfrm>
          <a:off x="617836" y="2594186"/>
          <a:ext cx="11219935" cy="3571837"/>
        </p:xfrm>
        <a:graphic>
          <a:graphicData uri="http://schemas.openxmlformats.org/drawingml/2006/table">
            <a:tbl>
              <a:tblPr firstRow="1" bandRow="1">
                <a:tableStyleId>{5C22544A-7EE6-4342-B048-85BDC9FD1C3A}</a:tableStyleId>
              </a:tblPr>
              <a:tblGrid>
                <a:gridCol w="11219935"/>
              </a:tblGrid>
              <a:tr h="504259">
                <a:tc>
                  <a:txBody>
                    <a:bodyPr/>
                    <a:lstStyle/>
                    <a:p>
                      <a:r>
                        <a:rPr lang="en-US" dirty="0" smtClean="0"/>
                        <a:t>WHAT</a:t>
                      </a:r>
                      <a:endParaRPr lang="en-US" dirty="0"/>
                    </a:p>
                  </a:txBody>
                  <a:tcPr/>
                </a:tc>
              </a:tr>
              <a:tr h="511263">
                <a:tc>
                  <a:txBody>
                    <a:bodyPr/>
                    <a:lstStyle/>
                    <a:p>
                      <a:endParaRPr lang="en-US"/>
                    </a:p>
                  </a:txBody>
                  <a:tcPr/>
                </a:tc>
              </a:tr>
              <a:tr h="511263">
                <a:tc>
                  <a:txBody>
                    <a:bodyPr/>
                    <a:lstStyle/>
                    <a:p>
                      <a:endParaRPr lang="en-US" dirty="0"/>
                    </a:p>
                  </a:txBody>
                  <a:tcPr/>
                </a:tc>
              </a:tr>
              <a:tr h="511263">
                <a:tc>
                  <a:txBody>
                    <a:bodyPr/>
                    <a:lstStyle/>
                    <a:p>
                      <a:endParaRPr lang="en-US"/>
                    </a:p>
                  </a:txBody>
                  <a:tcPr/>
                </a:tc>
              </a:tr>
              <a:tr h="511263">
                <a:tc>
                  <a:txBody>
                    <a:bodyPr/>
                    <a:lstStyle/>
                    <a:p>
                      <a:endParaRPr lang="en-US"/>
                    </a:p>
                  </a:txBody>
                  <a:tcPr/>
                </a:tc>
              </a:tr>
              <a:tr h="511263">
                <a:tc>
                  <a:txBody>
                    <a:bodyPr/>
                    <a:lstStyle/>
                    <a:p>
                      <a:endParaRPr lang="en-US"/>
                    </a:p>
                  </a:txBody>
                  <a:tcPr/>
                </a:tc>
              </a:tr>
              <a:tr h="511263">
                <a:tc>
                  <a:txBody>
                    <a:bodyPr/>
                    <a:lstStyle/>
                    <a:p>
                      <a:endParaRPr lang="en-US" dirty="0"/>
                    </a:p>
                  </a:txBody>
                  <a:tcPr/>
                </a:tc>
              </a:tr>
            </a:tbl>
          </a:graphicData>
        </a:graphic>
      </p:graphicFrame>
    </p:spTree>
    <p:extLst>
      <p:ext uri="{BB962C8B-B14F-4D97-AF65-F5344CB8AC3E}">
        <p14:creationId xmlns:p14="http://schemas.microsoft.com/office/powerpoint/2010/main" val="11478919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1138159"/>
          </a:xfrm>
        </p:spPr>
        <p:txBody>
          <a:bodyPr/>
          <a:lstStyle/>
          <a:p>
            <a:r>
              <a:rPr lang="en-US" dirty="0" smtClean="0"/>
              <a:t>5. Marketing Initiatives</a:t>
            </a:r>
            <a:endParaRPr lang="en-US" dirty="0"/>
          </a:p>
        </p:txBody>
      </p:sp>
      <p:sp>
        <p:nvSpPr>
          <p:cNvPr id="5" name="Content Placeholder 4"/>
          <p:cNvSpPr>
            <a:spLocks noGrp="1"/>
          </p:cNvSpPr>
          <p:nvPr>
            <p:ph sz="half" idx="1"/>
          </p:nvPr>
        </p:nvSpPr>
        <p:spPr>
          <a:xfrm>
            <a:off x="1097278" y="1845734"/>
            <a:ext cx="7642685" cy="1684275"/>
          </a:xfrm>
        </p:spPr>
        <p:txBody>
          <a:bodyPr>
            <a:normAutofit fontScale="85000" lnSpcReduction="20000"/>
          </a:bodyPr>
          <a:lstStyle/>
          <a:p>
            <a:r>
              <a:rPr lang="en-US" sz="2800" b="1" dirty="0">
                <a:solidFill>
                  <a:schemeClr val="accent2"/>
                </a:solidFill>
              </a:rPr>
              <a:t>INITIATIVE 1</a:t>
            </a:r>
          </a:p>
          <a:p>
            <a:r>
              <a:rPr lang="en-US" dirty="0"/>
              <a:t>What key marketing initiatives will you need to undertake to help you reach the strategic objectives you identified in step 4? What individual tactics or activities will you use to complete each initiative? Depending on the maturity of your firm and  scope and complexity of your marketing plan, you should aim for 3-5 marketing initiatives, with no more than 10 activities for each. Remember, more does not equal better…</a:t>
            </a:r>
            <a:r>
              <a:rPr lang="en-US" i="1" dirty="0"/>
              <a:t>targeted and completed</a:t>
            </a:r>
            <a:r>
              <a:rPr lang="en-US" dirty="0"/>
              <a:t> equals better!</a:t>
            </a:r>
          </a:p>
          <a:p>
            <a:endParaRPr lang="en-US" dirty="0"/>
          </a:p>
        </p:txBody>
      </p:sp>
      <p:sp>
        <p:nvSpPr>
          <p:cNvPr id="6" name="Content Placeholder 5"/>
          <p:cNvSpPr>
            <a:spLocks noGrp="1"/>
          </p:cNvSpPr>
          <p:nvPr>
            <p:ph sz="half" idx="2"/>
          </p:nvPr>
        </p:nvSpPr>
        <p:spPr>
          <a:xfrm>
            <a:off x="8952614" y="1845735"/>
            <a:ext cx="2203065" cy="2896386"/>
          </a:xfrm>
          <a:solidFill>
            <a:schemeClr val="accent2">
              <a:lumMod val="40000"/>
              <a:lumOff val="60000"/>
            </a:schemeClr>
          </a:solidFill>
        </p:spPr>
        <p:txBody>
          <a:bodyPr>
            <a:normAutofit fontScale="85000" lnSpcReduction="20000"/>
          </a:bodyPr>
          <a:lstStyle/>
          <a:p>
            <a:pPr fontAlgn="t"/>
            <a:r>
              <a:rPr lang="en-US" b="1" dirty="0"/>
              <a:t>STRATEGIC OBJECTIVES ADDRESSED:</a:t>
            </a:r>
            <a:endParaRPr lang="en-US" dirty="0"/>
          </a:p>
          <a:p>
            <a:pPr fontAlgn="t"/>
            <a:r>
              <a:rPr lang="en-US" dirty="0"/>
              <a:t>Objective 1</a:t>
            </a:r>
          </a:p>
          <a:p>
            <a:pPr fontAlgn="t"/>
            <a:r>
              <a:rPr lang="en-US" dirty="0"/>
              <a:t>Objective 2</a:t>
            </a:r>
          </a:p>
          <a:p>
            <a:pPr fontAlgn="t"/>
            <a:r>
              <a:rPr lang="en-US" dirty="0"/>
              <a:t>Objective 3</a:t>
            </a:r>
          </a:p>
          <a:p>
            <a:endParaRPr lang="en-US" dirty="0"/>
          </a:p>
        </p:txBody>
      </p:sp>
      <p:sp>
        <p:nvSpPr>
          <p:cNvPr id="8" name="TextBox 7"/>
          <p:cNvSpPr txBox="1"/>
          <p:nvPr/>
        </p:nvSpPr>
        <p:spPr>
          <a:xfrm>
            <a:off x="8952614" y="4890977"/>
            <a:ext cx="2203065" cy="1477328"/>
          </a:xfrm>
          <a:prstGeom prst="rect">
            <a:avLst/>
          </a:prstGeom>
          <a:noFill/>
        </p:spPr>
        <p:txBody>
          <a:bodyPr wrap="square" rtlCol="0">
            <a:spAutoFit/>
          </a:bodyPr>
          <a:lstStyle/>
          <a:p>
            <a:r>
              <a:rPr lang="en-US" b="1">
                <a:solidFill>
                  <a:schemeClr val="accent2"/>
                </a:solidFill>
              </a:rPr>
              <a:t>HOW MUCH WILL THIS CONTRIBUTE TO REVENUE/PROFITABILITY?</a:t>
            </a:r>
          </a:p>
          <a:p>
            <a:endParaRPr lang="en-US" dirty="0"/>
          </a:p>
        </p:txBody>
      </p:sp>
      <p:graphicFrame>
        <p:nvGraphicFramePr>
          <p:cNvPr id="9" name="Table 8"/>
          <p:cNvGraphicFramePr>
            <a:graphicFrameLocks noGrp="1"/>
          </p:cNvGraphicFramePr>
          <p:nvPr>
            <p:extLst>
              <p:ext uri="{D42A27DB-BD31-4B8C-83A1-F6EECF244321}">
                <p14:modId xmlns:p14="http://schemas.microsoft.com/office/powerpoint/2010/main" val="1954053523"/>
              </p:ext>
            </p:extLst>
          </p:nvPr>
        </p:nvGraphicFramePr>
        <p:xfrm>
          <a:off x="1097277" y="3610817"/>
          <a:ext cx="7642685" cy="2560320"/>
        </p:xfrm>
        <a:graphic>
          <a:graphicData uri="http://schemas.openxmlformats.org/drawingml/2006/table">
            <a:tbl>
              <a:tblPr firstRow="1" bandRow="1">
                <a:tableStyleId>{5C22544A-7EE6-4342-B048-85BDC9FD1C3A}</a:tableStyleId>
              </a:tblPr>
              <a:tblGrid>
                <a:gridCol w="7642685"/>
              </a:tblGrid>
              <a:tr h="318977">
                <a:tc>
                  <a:txBody>
                    <a:bodyPr/>
                    <a:lstStyle/>
                    <a:p>
                      <a:r>
                        <a:rPr lang="en-US" dirty="0" smtClean="0"/>
                        <a:t>Tactics/Activities</a:t>
                      </a:r>
                      <a:endParaRPr lang="en-US" dirty="0"/>
                    </a:p>
                  </a:txBody>
                  <a:tcPr/>
                </a:tc>
              </a:tr>
              <a:tr h="0">
                <a:tc>
                  <a:txBody>
                    <a:bodyPr/>
                    <a:lstStyle/>
                    <a:p>
                      <a:endParaRPr lang="en-US" dirty="0"/>
                    </a:p>
                  </a:txBody>
                  <a:tcPr/>
                </a:tc>
              </a:tr>
              <a:tr h="318977">
                <a:tc>
                  <a:txBody>
                    <a:bodyPr/>
                    <a:lstStyle/>
                    <a:p>
                      <a:endParaRPr lang="en-US" dirty="0"/>
                    </a:p>
                  </a:txBody>
                  <a:tcPr/>
                </a:tc>
              </a:tr>
              <a:tr h="318977">
                <a:tc>
                  <a:txBody>
                    <a:bodyPr/>
                    <a:lstStyle/>
                    <a:p>
                      <a:endParaRPr lang="en-US" dirty="0"/>
                    </a:p>
                  </a:txBody>
                  <a:tcPr/>
                </a:tc>
              </a:tr>
              <a:tr h="318977">
                <a:tc>
                  <a:txBody>
                    <a:bodyPr/>
                    <a:lstStyle/>
                    <a:p>
                      <a:endParaRPr lang="en-US" dirty="0"/>
                    </a:p>
                  </a:txBody>
                  <a:tcPr/>
                </a:tc>
              </a:tr>
              <a:tr h="318977">
                <a:tc>
                  <a:txBody>
                    <a:bodyPr/>
                    <a:lstStyle/>
                    <a:p>
                      <a:endParaRPr lang="en-US" dirty="0"/>
                    </a:p>
                  </a:txBody>
                  <a:tcPr/>
                </a:tc>
              </a:tr>
              <a:tr h="318977">
                <a:tc>
                  <a:txBody>
                    <a:bodyPr/>
                    <a:lstStyle/>
                    <a:p>
                      <a:endParaRPr lang="en-US" dirty="0"/>
                    </a:p>
                  </a:txBody>
                  <a:tcPr/>
                </a:tc>
              </a:tr>
            </a:tbl>
          </a:graphicData>
        </a:graphic>
      </p:graphicFrame>
    </p:spTree>
    <p:extLst>
      <p:ext uri="{BB962C8B-B14F-4D97-AF65-F5344CB8AC3E}">
        <p14:creationId xmlns:p14="http://schemas.microsoft.com/office/powerpoint/2010/main" val="51306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1138159"/>
          </a:xfrm>
        </p:spPr>
        <p:txBody>
          <a:bodyPr/>
          <a:lstStyle/>
          <a:p>
            <a:r>
              <a:rPr lang="en-US" dirty="0" smtClean="0"/>
              <a:t>5. Marketing Initiatives</a:t>
            </a:r>
            <a:endParaRPr lang="en-US" dirty="0"/>
          </a:p>
        </p:txBody>
      </p:sp>
      <p:sp>
        <p:nvSpPr>
          <p:cNvPr id="5" name="Content Placeholder 4"/>
          <p:cNvSpPr>
            <a:spLocks noGrp="1"/>
          </p:cNvSpPr>
          <p:nvPr>
            <p:ph sz="half" idx="1"/>
          </p:nvPr>
        </p:nvSpPr>
        <p:spPr>
          <a:xfrm>
            <a:off x="1097278" y="1845734"/>
            <a:ext cx="7642685" cy="1684275"/>
          </a:xfrm>
        </p:spPr>
        <p:txBody>
          <a:bodyPr>
            <a:normAutofit fontScale="85000" lnSpcReduction="20000"/>
          </a:bodyPr>
          <a:lstStyle/>
          <a:p>
            <a:r>
              <a:rPr lang="en-US" sz="2800" b="1" dirty="0">
                <a:solidFill>
                  <a:schemeClr val="accent2"/>
                </a:solidFill>
              </a:rPr>
              <a:t>INITIATIVE </a:t>
            </a:r>
            <a:r>
              <a:rPr lang="en-US" sz="2800" b="1" dirty="0" smtClean="0">
                <a:solidFill>
                  <a:schemeClr val="accent2"/>
                </a:solidFill>
              </a:rPr>
              <a:t>2</a:t>
            </a:r>
            <a:endParaRPr lang="en-US" sz="2800" b="1" dirty="0">
              <a:solidFill>
                <a:schemeClr val="accent2"/>
              </a:solidFill>
            </a:endParaRPr>
          </a:p>
          <a:p>
            <a:r>
              <a:rPr lang="en-US" dirty="0"/>
              <a:t>What key marketing initiatives will you need to undertake to help you reach the strategic objectives you identified in step 4? What individual tactics or activities will you use to complete each initiative? Depending on the maturity of your firm and  scope and complexity of your marketing plan, you should aim for 3-5 marketing initiatives, with no more than 10 activities for each. Remember, more does not equal better…</a:t>
            </a:r>
            <a:r>
              <a:rPr lang="en-US" i="1" dirty="0"/>
              <a:t>targeted and completed</a:t>
            </a:r>
            <a:r>
              <a:rPr lang="en-US" dirty="0"/>
              <a:t> equals better!</a:t>
            </a:r>
          </a:p>
          <a:p>
            <a:endParaRPr lang="en-US" dirty="0"/>
          </a:p>
        </p:txBody>
      </p:sp>
      <p:sp>
        <p:nvSpPr>
          <p:cNvPr id="6" name="Content Placeholder 5"/>
          <p:cNvSpPr>
            <a:spLocks noGrp="1"/>
          </p:cNvSpPr>
          <p:nvPr>
            <p:ph sz="half" idx="2"/>
          </p:nvPr>
        </p:nvSpPr>
        <p:spPr>
          <a:xfrm>
            <a:off x="8952614" y="1845735"/>
            <a:ext cx="2203065" cy="2896386"/>
          </a:xfrm>
          <a:solidFill>
            <a:schemeClr val="accent2">
              <a:lumMod val="40000"/>
              <a:lumOff val="60000"/>
            </a:schemeClr>
          </a:solidFill>
        </p:spPr>
        <p:txBody>
          <a:bodyPr>
            <a:normAutofit fontScale="85000" lnSpcReduction="20000"/>
          </a:bodyPr>
          <a:lstStyle/>
          <a:p>
            <a:pPr fontAlgn="t"/>
            <a:r>
              <a:rPr lang="en-US" b="1" dirty="0"/>
              <a:t>STRATEGIC OBJECTIVES ADDRESSED:</a:t>
            </a:r>
            <a:endParaRPr lang="en-US" dirty="0"/>
          </a:p>
          <a:p>
            <a:pPr fontAlgn="t"/>
            <a:r>
              <a:rPr lang="en-US" dirty="0"/>
              <a:t>Objective 1</a:t>
            </a:r>
          </a:p>
          <a:p>
            <a:pPr fontAlgn="t"/>
            <a:r>
              <a:rPr lang="en-US" dirty="0"/>
              <a:t>Objective 2</a:t>
            </a:r>
          </a:p>
          <a:p>
            <a:pPr fontAlgn="t"/>
            <a:r>
              <a:rPr lang="en-US" dirty="0"/>
              <a:t>Objective 3</a:t>
            </a:r>
          </a:p>
          <a:p>
            <a:endParaRPr lang="en-US" dirty="0"/>
          </a:p>
        </p:txBody>
      </p:sp>
      <p:sp>
        <p:nvSpPr>
          <p:cNvPr id="8" name="TextBox 7"/>
          <p:cNvSpPr txBox="1"/>
          <p:nvPr/>
        </p:nvSpPr>
        <p:spPr>
          <a:xfrm>
            <a:off x="8952614" y="4890977"/>
            <a:ext cx="2203065" cy="1477328"/>
          </a:xfrm>
          <a:prstGeom prst="rect">
            <a:avLst/>
          </a:prstGeom>
          <a:noFill/>
        </p:spPr>
        <p:txBody>
          <a:bodyPr wrap="square" rtlCol="0">
            <a:spAutoFit/>
          </a:bodyPr>
          <a:lstStyle/>
          <a:p>
            <a:r>
              <a:rPr lang="en-US" b="1">
                <a:solidFill>
                  <a:schemeClr val="accent2"/>
                </a:solidFill>
              </a:rPr>
              <a:t>HOW MUCH WILL THIS CONTRIBUTE TO REVENUE/PROFITABILITY?</a:t>
            </a:r>
          </a:p>
          <a:p>
            <a:endParaRPr lang="en-US" dirty="0"/>
          </a:p>
        </p:txBody>
      </p:sp>
      <p:graphicFrame>
        <p:nvGraphicFramePr>
          <p:cNvPr id="9" name="Table 8"/>
          <p:cNvGraphicFramePr>
            <a:graphicFrameLocks noGrp="1"/>
          </p:cNvGraphicFramePr>
          <p:nvPr>
            <p:extLst>
              <p:ext uri="{D42A27DB-BD31-4B8C-83A1-F6EECF244321}">
                <p14:modId xmlns:p14="http://schemas.microsoft.com/office/powerpoint/2010/main" val="1954053523"/>
              </p:ext>
            </p:extLst>
          </p:nvPr>
        </p:nvGraphicFramePr>
        <p:xfrm>
          <a:off x="1097277" y="3610817"/>
          <a:ext cx="7642685" cy="2560320"/>
        </p:xfrm>
        <a:graphic>
          <a:graphicData uri="http://schemas.openxmlformats.org/drawingml/2006/table">
            <a:tbl>
              <a:tblPr firstRow="1" bandRow="1">
                <a:tableStyleId>{5C22544A-7EE6-4342-B048-85BDC9FD1C3A}</a:tableStyleId>
              </a:tblPr>
              <a:tblGrid>
                <a:gridCol w="7642685"/>
              </a:tblGrid>
              <a:tr h="318977">
                <a:tc>
                  <a:txBody>
                    <a:bodyPr/>
                    <a:lstStyle/>
                    <a:p>
                      <a:r>
                        <a:rPr lang="en-US" dirty="0" smtClean="0"/>
                        <a:t>Tactics/Activities</a:t>
                      </a:r>
                      <a:endParaRPr lang="en-US" dirty="0"/>
                    </a:p>
                  </a:txBody>
                  <a:tcPr/>
                </a:tc>
              </a:tr>
              <a:tr h="0">
                <a:tc>
                  <a:txBody>
                    <a:bodyPr/>
                    <a:lstStyle/>
                    <a:p>
                      <a:endParaRPr lang="en-US" dirty="0"/>
                    </a:p>
                  </a:txBody>
                  <a:tcPr/>
                </a:tc>
              </a:tr>
              <a:tr h="318977">
                <a:tc>
                  <a:txBody>
                    <a:bodyPr/>
                    <a:lstStyle/>
                    <a:p>
                      <a:endParaRPr lang="en-US" dirty="0"/>
                    </a:p>
                  </a:txBody>
                  <a:tcPr/>
                </a:tc>
              </a:tr>
              <a:tr h="318977">
                <a:tc>
                  <a:txBody>
                    <a:bodyPr/>
                    <a:lstStyle/>
                    <a:p>
                      <a:endParaRPr lang="en-US" dirty="0"/>
                    </a:p>
                  </a:txBody>
                  <a:tcPr/>
                </a:tc>
              </a:tr>
              <a:tr h="318977">
                <a:tc>
                  <a:txBody>
                    <a:bodyPr/>
                    <a:lstStyle/>
                    <a:p>
                      <a:endParaRPr lang="en-US" dirty="0"/>
                    </a:p>
                  </a:txBody>
                  <a:tcPr/>
                </a:tc>
              </a:tr>
              <a:tr h="318977">
                <a:tc>
                  <a:txBody>
                    <a:bodyPr/>
                    <a:lstStyle/>
                    <a:p>
                      <a:endParaRPr lang="en-US" dirty="0"/>
                    </a:p>
                  </a:txBody>
                  <a:tcPr/>
                </a:tc>
              </a:tr>
              <a:tr h="318977">
                <a:tc>
                  <a:txBody>
                    <a:bodyPr/>
                    <a:lstStyle/>
                    <a:p>
                      <a:endParaRPr lang="en-US" dirty="0"/>
                    </a:p>
                  </a:txBody>
                  <a:tcPr/>
                </a:tc>
              </a:tr>
            </a:tbl>
          </a:graphicData>
        </a:graphic>
      </p:graphicFrame>
    </p:spTree>
    <p:extLst>
      <p:ext uri="{BB962C8B-B14F-4D97-AF65-F5344CB8AC3E}">
        <p14:creationId xmlns:p14="http://schemas.microsoft.com/office/powerpoint/2010/main" val="235000952"/>
      </p:ext>
    </p:extLst>
  </p:cSld>
  <p:clrMapOvr>
    <a:masterClrMapping/>
  </p:clrMapOvr>
</p:sld>
</file>

<file path=ppt/theme/theme1.xml><?xml version="1.0" encoding="utf-8"?>
<a:theme xmlns:a="http://schemas.openxmlformats.org/drawingml/2006/main" name="Retrospect">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41</TotalTime>
  <Words>1458</Words>
  <Application>Microsoft Macintosh PowerPoint</Application>
  <PresentationFormat>Widescreen</PresentationFormat>
  <Paragraphs>245</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Calibri</vt:lpstr>
      <vt:lpstr>Calibri Light</vt:lpstr>
      <vt:lpstr>Wingdings</vt:lpstr>
      <vt:lpstr>Zapf Dingbats</vt:lpstr>
      <vt:lpstr>Retrospect</vt:lpstr>
      <vt:lpstr> </vt:lpstr>
      <vt:lpstr>INSTRUCTIONS FOR USING THIS TEMPLATE</vt:lpstr>
      <vt:lpstr>1. Axxcess Wealth Management's Philosophy</vt:lpstr>
      <vt:lpstr>2a Target Market </vt:lpstr>
      <vt:lpstr>2b. Target Market</vt:lpstr>
      <vt:lpstr>3. Competitive Advantages</vt:lpstr>
      <vt:lpstr>4. Strategic Objectives</vt:lpstr>
      <vt:lpstr>5. Marketing Initiatives</vt:lpstr>
      <vt:lpstr>5. Marketing Initiatives</vt:lpstr>
      <vt:lpstr>5. Marketing Initiatives</vt:lpstr>
      <vt:lpstr>5. Marketing Initiatives</vt:lpstr>
      <vt:lpstr>6. Marketing Project Outline</vt:lpstr>
      <vt:lpstr>6. Marketing Project Outline</vt:lpstr>
      <vt:lpstr>7. Budget</vt:lpstr>
      <vt:lpstr>8. Success Metrics</vt:lpstr>
      <vt:lpstr>Annual Marketing Calendar</vt:lpstr>
    </vt:vector>
  </TitlesOfParts>
  <Company/>
  <LinksUpToDate>false</LinksUpToDate>
  <SharedDoc>false</SharedDoc>
  <HyperlinksChanged>false</HyperlinksChanged>
  <AppVersion>15.0023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Michael Seid-SD</dc:creator>
  <cp:lastModifiedBy>Michael Seid-SD</cp:lastModifiedBy>
  <cp:revision>5</cp:revision>
  <dcterms:created xsi:type="dcterms:W3CDTF">2017-01-17T19:05:20Z</dcterms:created>
  <dcterms:modified xsi:type="dcterms:W3CDTF">2017-01-17T19:46:26Z</dcterms:modified>
</cp:coreProperties>
</file>